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347" r:id="rId3"/>
    <p:sldId id="360" r:id="rId4"/>
    <p:sldId id="361" r:id="rId5"/>
    <p:sldId id="379" r:id="rId6"/>
    <p:sldId id="344" r:id="rId7"/>
    <p:sldId id="284" r:id="rId8"/>
    <p:sldId id="392" r:id="rId9"/>
    <p:sldId id="287" r:id="rId10"/>
    <p:sldId id="395" r:id="rId11"/>
    <p:sldId id="288" r:id="rId12"/>
    <p:sldId id="389" r:id="rId13"/>
    <p:sldId id="369" r:id="rId14"/>
    <p:sldId id="345" r:id="rId15"/>
    <p:sldId id="289" r:id="rId16"/>
    <p:sldId id="423" r:id="rId17"/>
    <p:sldId id="285" r:id="rId18"/>
    <p:sldId id="342" r:id="rId19"/>
    <p:sldId id="370" r:id="rId20"/>
    <p:sldId id="286" r:id="rId21"/>
    <p:sldId id="349" r:id="rId22"/>
    <p:sldId id="376" r:id="rId23"/>
    <p:sldId id="377" r:id="rId24"/>
    <p:sldId id="291" r:id="rId25"/>
    <p:sldId id="383" r:id="rId26"/>
    <p:sldId id="292" r:id="rId27"/>
    <p:sldId id="385" r:id="rId28"/>
    <p:sldId id="371" r:id="rId29"/>
    <p:sldId id="293" r:id="rId30"/>
    <p:sldId id="387" r:id="rId31"/>
    <p:sldId id="350" r:id="rId32"/>
    <p:sldId id="294" r:id="rId33"/>
    <p:sldId id="351" r:id="rId34"/>
    <p:sldId id="295" r:id="rId35"/>
    <p:sldId id="381" r:id="rId36"/>
    <p:sldId id="372" r:id="rId37"/>
    <p:sldId id="299" r:id="rId38"/>
    <p:sldId id="314" r:id="rId39"/>
    <p:sldId id="388" r:id="rId40"/>
    <p:sldId id="308" r:id="rId41"/>
    <p:sldId id="359" r:id="rId42"/>
    <p:sldId id="353" r:id="rId43"/>
    <p:sldId id="309" r:id="rId44"/>
    <p:sldId id="424" r:id="rId45"/>
    <p:sldId id="425" r:id="rId46"/>
    <p:sldId id="426" r:id="rId47"/>
    <p:sldId id="427" r:id="rId48"/>
    <p:sldId id="428" r:id="rId49"/>
    <p:sldId id="429" r:id="rId50"/>
    <p:sldId id="430" r:id="rId51"/>
    <p:sldId id="431" r:id="rId52"/>
    <p:sldId id="373" r:id="rId53"/>
    <p:sldId id="310" r:id="rId54"/>
    <p:sldId id="311" r:id="rId55"/>
    <p:sldId id="396" r:id="rId56"/>
    <p:sldId id="358" r:id="rId57"/>
    <p:sldId id="312" r:id="rId58"/>
    <p:sldId id="356" r:id="rId59"/>
    <p:sldId id="313" r:id="rId60"/>
    <p:sldId id="418" r:id="rId61"/>
    <p:sldId id="419" r:id="rId62"/>
    <p:sldId id="374" r:id="rId63"/>
    <p:sldId id="300" r:id="rId64"/>
    <p:sldId id="436" r:id="rId65"/>
    <p:sldId id="301" r:id="rId66"/>
    <p:sldId id="398" r:id="rId67"/>
    <p:sldId id="297" r:id="rId68"/>
    <p:sldId id="375" r:id="rId69"/>
    <p:sldId id="438" r:id="rId70"/>
    <p:sldId id="439" r:id="rId71"/>
    <p:sldId id="432" r:id="rId72"/>
    <p:sldId id="302" r:id="rId73"/>
    <p:sldId id="399" r:id="rId74"/>
    <p:sldId id="400" r:id="rId75"/>
    <p:sldId id="401" r:id="rId76"/>
    <p:sldId id="303" r:id="rId77"/>
    <p:sldId id="433" r:id="rId78"/>
    <p:sldId id="434" r:id="rId79"/>
    <p:sldId id="404" r:id="rId80"/>
    <p:sldId id="405" r:id="rId81"/>
    <p:sldId id="305" r:id="rId82"/>
  </p:sldIdLst>
  <p:sldSz cx="9144000" cy="6858000" type="screen4x3"/>
  <p:notesSz cx="7099300" cy="102235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FA"/>
    <a:srgbClr val="0306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35" autoAdjust="0"/>
  </p:normalViewPr>
  <p:slideViewPr>
    <p:cSldViewPr>
      <p:cViewPr varScale="1">
        <p:scale>
          <a:sx n="86" d="100"/>
          <a:sy n="86" d="100"/>
        </p:scale>
        <p:origin x="662" y="53"/>
      </p:cViewPr>
      <p:guideLst>
        <p:guide orient="horz" pos="2160"/>
        <p:guide pos="2880"/>
      </p:guideLst>
    </p:cSldViewPr>
  </p:slideViewPr>
  <p:outlineViewPr>
    <p:cViewPr>
      <p:scale>
        <a:sx n="33" d="100"/>
        <a:sy n="33" d="100"/>
      </p:scale>
      <p:origin x="0" y="-2002"/>
    </p:cViewPr>
  </p:outlineViewPr>
  <p:notesTextViewPr>
    <p:cViewPr>
      <p:scale>
        <a:sx n="1" d="1"/>
        <a:sy n="1" d="1"/>
      </p:scale>
      <p:origin x="0" y="0"/>
    </p:cViewPr>
  </p:notesTextViewPr>
  <p:sorterViewPr>
    <p:cViewPr>
      <p:scale>
        <a:sx n="100" d="100"/>
        <a:sy n="100" d="100"/>
      </p:scale>
      <p:origin x="0" y="-1142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dirty="0"/>
              <a:t>原子力発電量予測　</a:t>
            </a:r>
            <a:r>
              <a:rPr lang="en-US" altLang="ja-JP" b="1" dirty="0" err="1"/>
              <a:t>TWe</a:t>
            </a:r>
            <a:endParaRPr lang="en-US" altLang="ja-JP" b="1" dirty="0"/>
          </a:p>
          <a:p>
            <a:pPr>
              <a:defRPr/>
            </a:pPr>
            <a:r>
              <a:rPr lang="en-US" altLang="ja-JP" sz="1000" b="1" dirty="0"/>
              <a:t>IEAE2017</a:t>
            </a:r>
            <a:r>
              <a:rPr lang="ja-JP" altLang="en-US" sz="1000" b="1" dirty="0"/>
              <a:t>より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018321827073115"/>
          <c:y val="0.24644889442365633"/>
          <c:w val="0.86486351706036746"/>
          <c:h val="0.50817876932050166"/>
        </c:manualLayout>
      </c:layout>
      <c:barChart>
        <c:barDir val="col"/>
        <c:grouping val="stacked"/>
        <c:varyColors val="0"/>
        <c:ser>
          <c:idx val="0"/>
          <c:order val="0"/>
          <c:tx>
            <c:strRef>
              <c:f>集約図!$C$35</c:f>
              <c:strCache>
                <c:ptCount val="1"/>
                <c:pt idx="0">
                  <c:v>実績</c:v>
                </c:pt>
              </c:strCache>
            </c:strRef>
          </c:tx>
          <c:spPr>
            <a:solidFill>
              <a:schemeClr val="accent1"/>
            </a:solidFill>
            <a:ln>
              <a:noFill/>
            </a:ln>
            <a:effectLst/>
          </c:spPr>
          <c:invertIfNegative val="0"/>
          <c:cat>
            <c:numRef>
              <c:f>集約図!$D$34:$F$34</c:f>
              <c:numCache>
                <c:formatCode>General</c:formatCode>
                <c:ptCount val="3"/>
                <c:pt idx="0">
                  <c:v>2013</c:v>
                </c:pt>
                <c:pt idx="1">
                  <c:v>2030</c:v>
                </c:pt>
                <c:pt idx="2">
                  <c:v>2050</c:v>
                </c:pt>
              </c:numCache>
            </c:numRef>
          </c:cat>
          <c:val>
            <c:numRef>
              <c:f>集約図!$D$35:$F$35</c:f>
              <c:numCache>
                <c:formatCode>General</c:formatCode>
                <c:ptCount val="3"/>
                <c:pt idx="0">
                  <c:v>2358.6</c:v>
                </c:pt>
                <c:pt idx="1">
                  <c:v>0</c:v>
                </c:pt>
                <c:pt idx="2">
                  <c:v>0</c:v>
                </c:pt>
              </c:numCache>
            </c:numRef>
          </c:val>
          <c:extLst>
            <c:ext xmlns:c16="http://schemas.microsoft.com/office/drawing/2014/chart" uri="{C3380CC4-5D6E-409C-BE32-E72D297353CC}">
              <c16:uniqueId val="{00000000-E920-48B8-B4A6-8E58BCB1A725}"/>
            </c:ext>
          </c:extLst>
        </c:ser>
        <c:ser>
          <c:idx val="1"/>
          <c:order val="1"/>
          <c:tx>
            <c:strRef>
              <c:f>集約図!$C$36</c:f>
              <c:strCache>
                <c:ptCount val="1"/>
                <c:pt idx="0">
                  <c:v>低位予測</c:v>
                </c:pt>
              </c:strCache>
            </c:strRef>
          </c:tx>
          <c:spPr>
            <a:solidFill>
              <a:schemeClr val="accent3"/>
            </a:solidFill>
            <a:ln>
              <a:noFill/>
            </a:ln>
            <a:effectLst/>
          </c:spPr>
          <c:invertIfNegative val="0"/>
          <c:cat>
            <c:numRef>
              <c:f>集約図!$D$34:$F$34</c:f>
              <c:numCache>
                <c:formatCode>General</c:formatCode>
                <c:ptCount val="3"/>
                <c:pt idx="0">
                  <c:v>2013</c:v>
                </c:pt>
                <c:pt idx="1">
                  <c:v>2030</c:v>
                </c:pt>
                <c:pt idx="2">
                  <c:v>2050</c:v>
                </c:pt>
              </c:numCache>
            </c:numRef>
          </c:cat>
          <c:val>
            <c:numRef>
              <c:f>集約図!$D$36:$F$36</c:f>
              <c:numCache>
                <c:formatCode>General</c:formatCode>
                <c:ptCount val="3"/>
                <c:pt idx="0">
                  <c:v>0</c:v>
                </c:pt>
                <c:pt idx="1">
                  <c:v>3099</c:v>
                </c:pt>
                <c:pt idx="2">
                  <c:v>3327</c:v>
                </c:pt>
              </c:numCache>
            </c:numRef>
          </c:val>
          <c:extLst>
            <c:ext xmlns:c16="http://schemas.microsoft.com/office/drawing/2014/chart" uri="{C3380CC4-5D6E-409C-BE32-E72D297353CC}">
              <c16:uniqueId val="{00000001-E920-48B8-B4A6-8E58BCB1A725}"/>
            </c:ext>
          </c:extLst>
        </c:ser>
        <c:ser>
          <c:idx val="2"/>
          <c:order val="2"/>
          <c:tx>
            <c:strRef>
              <c:f>集約図!$C$37</c:f>
              <c:strCache>
                <c:ptCount val="1"/>
                <c:pt idx="0">
                  <c:v>低高位平均</c:v>
                </c:pt>
              </c:strCache>
            </c:strRef>
          </c:tx>
          <c:spPr>
            <a:solidFill>
              <a:schemeClr val="accent5"/>
            </a:solidFill>
            <a:ln>
              <a:noFill/>
            </a:ln>
            <a:effectLst/>
          </c:spPr>
          <c:invertIfNegative val="0"/>
          <c:cat>
            <c:numRef>
              <c:f>集約図!$D$34:$F$34</c:f>
              <c:numCache>
                <c:formatCode>General</c:formatCode>
                <c:ptCount val="3"/>
                <c:pt idx="0">
                  <c:v>2013</c:v>
                </c:pt>
                <c:pt idx="1">
                  <c:v>2030</c:v>
                </c:pt>
                <c:pt idx="2">
                  <c:v>2050</c:v>
                </c:pt>
              </c:numCache>
            </c:numRef>
          </c:cat>
          <c:val>
            <c:numRef>
              <c:f>集約図!$D$37:$F$37</c:f>
              <c:numCache>
                <c:formatCode>General</c:formatCode>
                <c:ptCount val="3"/>
                <c:pt idx="0">
                  <c:v>0</c:v>
                </c:pt>
                <c:pt idx="1">
                  <c:v>1114.5</c:v>
                </c:pt>
                <c:pt idx="2">
                  <c:v>2736</c:v>
                </c:pt>
              </c:numCache>
            </c:numRef>
          </c:val>
          <c:extLst>
            <c:ext xmlns:c16="http://schemas.microsoft.com/office/drawing/2014/chart" uri="{C3380CC4-5D6E-409C-BE32-E72D297353CC}">
              <c16:uniqueId val="{00000002-E920-48B8-B4A6-8E58BCB1A725}"/>
            </c:ext>
          </c:extLst>
        </c:ser>
        <c:ser>
          <c:idx val="3"/>
          <c:order val="3"/>
          <c:tx>
            <c:strRef>
              <c:f>集約図!$C$38</c:f>
              <c:strCache>
                <c:ptCount val="1"/>
                <c:pt idx="0">
                  <c:v>高位予測</c:v>
                </c:pt>
              </c:strCache>
            </c:strRef>
          </c:tx>
          <c:spPr>
            <a:solidFill>
              <a:schemeClr val="accent1">
                <a:lumMod val="60000"/>
              </a:schemeClr>
            </a:solidFill>
            <a:ln>
              <a:noFill/>
            </a:ln>
            <a:effectLst/>
          </c:spPr>
          <c:invertIfNegative val="0"/>
          <c:cat>
            <c:numRef>
              <c:f>集約図!$D$34:$F$34</c:f>
              <c:numCache>
                <c:formatCode>General</c:formatCode>
                <c:ptCount val="3"/>
                <c:pt idx="0">
                  <c:v>2013</c:v>
                </c:pt>
                <c:pt idx="1">
                  <c:v>2030</c:v>
                </c:pt>
                <c:pt idx="2">
                  <c:v>2050</c:v>
                </c:pt>
              </c:numCache>
            </c:numRef>
          </c:cat>
          <c:val>
            <c:numRef>
              <c:f>集約図!$D$38:$F$38</c:f>
              <c:numCache>
                <c:formatCode>General</c:formatCode>
                <c:ptCount val="3"/>
                <c:pt idx="0">
                  <c:v>0</c:v>
                </c:pt>
                <c:pt idx="1">
                  <c:v>1114.5</c:v>
                </c:pt>
                <c:pt idx="2">
                  <c:v>2736</c:v>
                </c:pt>
              </c:numCache>
            </c:numRef>
          </c:val>
          <c:extLst>
            <c:ext xmlns:c16="http://schemas.microsoft.com/office/drawing/2014/chart" uri="{C3380CC4-5D6E-409C-BE32-E72D297353CC}">
              <c16:uniqueId val="{00000003-E920-48B8-B4A6-8E58BCB1A725}"/>
            </c:ext>
          </c:extLst>
        </c:ser>
        <c:dLbls>
          <c:showLegendKey val="0"/>
          <c:showVal val="0"/>
          <c:showCatName val="0"/>
          <c:showSerName val="0"/>
          <c:showPercent val="0"/>
          <c:showBubbleSize val="0"/>
        </c:dLbls>
        <c:gapWidth val="150"/>
        <c:overlap val="100"/>
        <c:axId val="450598720"/>
        <c:axId val="450599112"/>
      </c:barChart>
      <c:catAx>
        <c:axId val="45059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0599112"/>
        <c:crosses val="autoZero"/>
        <c:auto val="1"/>
        <c:lblAlgn val="ctr"/>
        <c:lblOffset val="100"/>
        <c:noMultiLvlLbl val="0"/>
      </c:catAx>
      <c:valAx>
        <c:axId val="450599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059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b="1" dirty="0"/>
              <a:t>原子力発電規模</a:t>
            </a:r>
            <a:r>
              <a:rPr lang="ja-JP" altLang="en-US" b="1" dirty="0"/>
              <a:t>予測</a:t>
            </a:r>
            <a:r>
              <a:rPr lang="ja-JP" b="1" dirty="0"/>
              <a:t>　</a:t>
            </a:r>
            <a:r>
              <a:rPr lang="en-US" b="1" dirty="0"/>
              <a:t>GW</a:t>
            </a:r>
          </a:p>
          <a:p>
            <a:pPr>
              <a:defRPr/>
            </a:pPr>
            <a:r>
              <a:rPr lang="ja-JP" b="1" dirty="0"/>
              <a:t>　</a:t>
            </a:r>
            <a:r>
              <a:rPr lang="en-US" b="1" dirty="0"/>
              <a:t>IEAE2017</a:t>
            </a:r>
            <a:r>
              <a:rPr lang="ja-JP" b="1" dirty="0"/>
              <a:t>より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20994116107633"/>
          <c:y val="0.24240043628101685"/>
          <c:w val="0.85290507436570429"/>
          <c:h val="0.4771602508019831"/>
        </c:manualLayout>
      </c:layout>
      <c:barChart>
        <c:barDir val="col"/>
        <c:grouping val="stacked"/>
        <c:varyColors val="0"/>
        <c:ser>
          <c:idx val="0"/>
          <c:order val="0"/>
          <c:tx>
            <c:strRef>
              <c:f>集約図!$C$53</c:f>
              <c:strCache>
                <c:ptCount val="1"/>
                <c:pt idx="0">
                  <c:v>実績</c:v>
                </c:pt>
              </c:strCache>
            </c:strRef>
          </c:tx>
          <c:spPr>
            <a:solidFill>
              <a:schemeClr val="accent1"/>
            </a:solidFill>
            <a:ln>
              <a:noFill/>
            </a:ln>
            <a:effectLst/>
          </c:spPr>
          <c:invertIfNegative val="0"/>
          <c:cat>
            <c:strRef>
              <c:f>集約図!$D$52:$F$52</c:f>
              <c:strCache>
                <c:ptCount val="3"/>
                <c:pt idx="0">
                  <c:v>2013年</c:v>
                </c:pt>
                <c:pt idx="1">
                  <c:v>2030年</c:v>
                </c:pt>
                <c:pt idx="2">
                  <c:v>2050年</c:v>
                </c:pt>
              </c:strCache>
            </c:strRef>
          </c:cat>
          <c:val>
            <c:numRef>
              <c:f>集約図!$D$53:$F$53</c:f>
              <c:numCache>
                <c:formatCode>General</c:formatCode>
                <c:ptCount val="3"/>
                <c:pt idx="0" formatCode="0.0_ ">
                  <c:v>371.7</c:v>
                </c:pt>
                <c:pt idx="1">
                  <c:v>0</c:v>
                </c:pt>
                <c:pt idx="2">
                  <c:v>0</c:v>
                </c:pt>
              </c:numCache>
            </c:numRef>
          </c:val>
          <c:extLst>
            <c:ext xmlns:c16="http://schemas.microsoft.com/office/drawing/2014/chart" uri="{C3380CC4-5D6E-409C-BE32-E72D297353CC}">
              <c16:uniqueId val="{00000000-DA0C-4E3E-A645-52A28163C814}"/>
            </c:ext>
          </c:extLst>
        </c:ser>
        <c:ser>
          <c:idx val="1"/>
          <c:order val="1"/>
          <c:tx>
            <c:strRef>
              <c:f>集約図!$C$54</c:f>
              <c:strCache>
                <c:ptCount val="1"/>
                <c:pt idx="0">
                  <c:v>低位予測</c:v>
                </c:pt>
              </c:strCache>
            </c:strRef>
          </c:tx>
          <c:spPr>
            <a:solidFill>
              <a:schemeClr val="accent3"/>
            </a:solidFill>
            <a:ln>
              <a:noFill/>
            </a:ln>
            <a:effectLst/>
          </c:spPr>
          <c:invertIfNegative val="0"/>
          <c:cat>
            <c:strRef>
              <c:f>集約図!$D$52:$F$52</c:f>
              <c:strCache>
                <c:ptCount val="3"/>
                <c:pt idx="0">
                  <c:v>2013年</c:v>
                </c:pt>
                <c:pt idx="1">
                  <c:v>2030年</c:v>
                </c:pt>
                <c:pt idx="2">
                  <c:v>2050年</c:v>
                </c:pt>
              </c:strCache>
            </c:strRef>
          </c:cat>
          <c:val>
            <c:numRef>
              <c:f>集約図!$D$54:$F$54</c:f>
              <c:numCache>
                <c:formatCode>0.0_ </c:formatCode>
                <c:ptCount val="3"/>
                <c:pt idx="0" formatCode="General">
                  <c:v>0</c:v>
                </c:pt>
                <c:pt idx="1">
                  <c:v>400.6</c:v>
                </c:pt>
                <c:pt idx="2">
                  <c:v>412.9</c:v>
                </c:pt>
              </c:numCache>
            </c:numRef>
          </c:val>
          <c:extLst>
            <c:ext xmlns:c16="http://schemas.microsoft.com/office/drawing/2014/chart" uri="{C3380CC4-5D6E-409C-BE32-E72D297353CC}">
              <c16:uniqueId val="{00000001-DA0C-4E3E-A645-52A28163C814}"/>
            </c:ext>
          </c:extLst>
        </c:ser>
        <c:ser>
          <c:idx val="2"/>
          <c:order val="2"/>
          <c:tx>
            <c:strRef>
              <c:f>集約図!$C$55</c:f>
              <c:strCache>
                <c:ptCount val="1"/>
                <c:pt idx="0">
                  <c:v>低高位平均</c:v>
                </c:pt>
              </c:strCache>
            </c:strRef>
          </c:tx>
          <c:spPr>
            <a:solidFill>
              <a:schemeClr val="accent5"/>
            </a:solidFill>
            <a:ln>
              <a:noFill/>
            </a:ln>
            <a:effectLst/>
          </c:spPr>
          <c:invertIfNegative val="0"/>
          <c:cat>
            <c:strRef>
              <c:f>集約図!$D$52:$F$52</c:f>
              <c:strCache>
                <c:ptCount val="3"/>
                <c:pt idx="0">
                  <c:v>2013年</c:v>
                </c:pt>
                <c:pt idx="1">
                  <c:v>2030年</c:v>
                </c:pt>
                <c:pt idx="2">
                  <c:v>2050年</c:v>
                </c:pt>
              </c:strCache>
            </c:strRef>
          </c:cat>
          <c:val>
            <c:numRef>
              <c:f>集約図!$D$55:$F$55</c:f>
              <c:numCache>
                <c:formatCode>0.0_ </c:formatCode>
                <c:ptCount val="3"/>
                <c:pt idx="0" formatCode="General">
                  <c:v>0</c:v>
                </c:pt>
                <c:pt idx="1">
                  <c:v>149.30000000000007</c:v>
                </c:pt>
                <c:pt idx="2">
                  <c:v>339.4</c:v>
                </c:pt>
              </c:numCache>
            </c:numRef>
          </c:val>
          <c:extLst>
            <c:ext xmlns:c16="http://schemas.microsoft.com/office/drawing/2014/chart" uri="{C3380CC4-5D6E-409C-BE32-E72D297353CC}">
              <c16:uniqueId val="{00000002-DA0C-4E3E-A645-52A28163C814}"/>
            </c:ext>
          </c:extLst>
        </c:ser>
        <c:ser>
          <c:idx val="3"/>
          <c:order val="3"/>
          <c:tx>
            <c:strRef>
              <c:f>集約図!$C$56</c:f>
              <c:strCache>
                <c:ptCount val="1"/>
                <c:pt idx="0">
                  <c:v>高位予測</c:v>
                </c:pt>
              </c:strCache>
            </c:strRef>
          </c:tx>
          <c:spPr>
            <a:solidFill>
              <a:schemeClr val="accent1">
                <a:lumMod val="60000"/>
              </a:schemeClr>
            </a:solidFill>
            <a:ln>
              <a:noFill/>
            </a:ln>
            <a:effectLst/>
          </c:spPr>
          <c:invertIfNegative val="0"/>
          <c:cat>
            <c:strRef>
              <c:f>集約図!$D$52:$F$52</c:f>
              <c:strCache>
                <c:ptCount val="3"/>
                <c:pt idx="0">
                  <c:v>2013年</c:v>
                </c:pt>
                <c:pt idx="1">
                  <c:v>2030年</c:v>
                </c:pt>
                <c:pt idx="2">
                  <c:v>2050年</c:v>
                </c:pt>
              </c:strCache>
            </c:strRef>
          </c:cat>
          <c:val>
            <c:numRef>
              <c:f>集約図!$D$56:$F$56</c:f>
              <c:numCache>
                <c:formatCode>0.0_ </c:formatCode>
                <c:ptCount val="3"/>
                <c:pt idx="0" formatCode="General">
                  <c:v>0</c:v>
                </c:pt>
                <c:pt idx="1">
                  <c:v>149.29999999999995</c:v>
                </c:pt>
                <c:pt idx="2">
                  <c:v>339.40000000000009</c:v>
                </c:pt>
              </c:numCache>
            </c:numRef>
          </c:val>
          <c:extLst>
            <c:ext xmlns:c16="http://schemas.microsoft.com/office/drawing/2014/chart" uri="{C3380CC4-5D6E-409C-BE32-E72D297353CC}">
              <c16:uniqueId val="{00000003-DA0C-4E3E-A645-52A28163C814}"/>
            </c:ext>
          </c:extLst>
        </c:ser>
        <c:dLbls>
          <c:showLegendKey val="0"/>
          <c:showVal val="0"/>
          <c:showCatName val="0"/>
          <c:showSerName val="0"/>
          <c:showPercent val="0"/>
          <c:showBubbleSize val="0"/>
        </c:dLbls>
        <c:gapWidth val="150"/>
        <c:overlap val="100"/>
        <c:axId val="450597152"/>
        <c:axId val="450595192"/>
      </c:barChart>
      <c:catAx>
        <c:axId val="45059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0595192"/>
        <c:crosses val="autoZero"/>
        <c:auto val="1"/>
        <c:lblAlgn val="ctr"/>
        <c:lblOffset val="100"/>
        <c:noMultiLvlLbl val="0"/>
      </c:catAx>
      <c:valAx>
        <c:axId val="450595192"/>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50597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0.34479</cdr:x>
      <cdr:y>0.55903</cdr:y>
    </cdr:from>
    <cdr:to>
      <cdr:x>0.45938</cdr:x>
      <cdr:y>0.64236</cdr:y>
    </cdr:to>
    <cdr:cxnSp macro="">
      <cdr:nvCxnSpPr>
        <cdr:cNvPr id="3" name="直線矢印コネクタ 2">
          <a:extLst xmlns:a="http://schemas.openxmlformats.org/drawingml/2006/main">
            <a:ext uri="{FF2B5EF4-FFF2-40B4-BE49-F238E27FC236}">
              <a16:creationId xmlns:a16="http://schemas.microsoft.com/office/drawing/2014/main" id="{9029A79C-C76E-4A13-BA25-2EA947BF32E8}"/>
            </a:ext>
          </a:extLst>
        </cdr:cNvPr>
        <cdr:cNvCxnSpPr/>
      </cdr:nvCxnSpPr>
      <cdr:spPr>
        <a:xfrm xmlns:a="http://schemas.openxmlformats.org/drawingml/2006/main" flipV="1">
          <a:off x="1576388" y="1533525"/>
          <a:ext cx="523875" cy="228600"/>
        </a:xfrm>
        <a:prstGeom xmlns:a="http://schemas.openxmlformats.org/drawingml/2006/main" prst="straightConnector1">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0.63003</cdr:x>
      <cdr:y>0.49757</cdr:y>
    </cdr:from>
    <cdr:to>
      <cdr:x>0.76337</cdr:x>
      <cdr:y>0.54005</cdr:y>
    </cdr:to>
    <cdr:cxnSp macro="">
      <cdr:nvCxnSpPr>
        <cdr:cNvPr id="5" name="直線矢印コネクタ 4">
          <a:extLst xmlns:a="http://schemas.openxmlformats.org/drawingml/2006/main">
            <a:ext uri="{FF2B5EF4-FFF2-40B4-BE49-F238E27FC236}">
              <a16:creationId xmlns:a16="http://schemas.microsoft.com/office/drawing/2014/main" id="{31C17E08-7322-4267-87F1-96C2F4DDDBB5}"/>
            </a:ext>
          </a:extLst>
        </cdr:cNvPr>
        <cdr:cNvCxnSpPr/>
      </cdr:nvCxnSpPr>
      <cdr:spPr>
        <a:xfrm xmlns:a="http://schemas.openxmlformats.org/drawingml/2006/main" flipV="1">
          <a:off x="2495666" y="1182268"/>
          <a:ext cx="528183" cy="100950"/>
        </a:xfrm>
        <a:prstGeom xmlns:a="http://schemas.openxmlformats.org/drawingml/2006/main" prst="straightConnector1">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0.33646</cdr:x>
      <cdr:y>0.55208</cdr:y>
    </cdr:from>
    <cdr:to>
      <cdr:x>0.46563</cdr:x>
      <cdr:y>0.60417</cdr:y>
    </cdr:to>
    <cdr:cxnSp macro="">
      <cdr:nvCxnSpPr>
        <cdr:cNvPr id="5" name="直線矢印コネクタ 4">
          <a:extLst xmlns:a="http://schemas.openxmlformats.org/drawingml/2006/main">
            <a:ext uri="{FF2B5EF4-FFF2-40B4-BE49-F238E27FC236}">
              <a16:creationId xmlns:a16="http://schemas.microsoft.com/office/drawing/2014/main" id="{C77DEC68-F08D-401C-8057-2079483393B9}"/>
            </a:ext>
          </a:extLst>
        </cdr:cNvPr>
        <cdr:cNvCxnSpPr/>
      </cdr:nvCxnSpPr>
      <cdr:spPr>
        <a:xfrm xmlns:a="http://schemas.openxmlformats.org/drawingml/2006/main" flipV="1">
          <a:off x="1538288" y="1514475"/>
          <a:ext cx="590550" cy="142875"/>
        </a:xfrm>
        <a:prstGeom xmlns:a="http://schemas.openxmlformats.org/drawingml/2006/main" prst="straightConnector1">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0.57345</cdr:x>
      <cdr:y>0.21517</cdr:y>
    </cdr:from>
    <cdr:to>
      <cdr:x>0.80326</cdr:x>
      <cdr:y>0.42351</cdr:y>
    </cdr:to>
    <cdr:sp macro="" textlink="">
      <cdr:nvSpPr>
        <cdr:cNvPr id="7" name="テキスト ボックス 6">
          <a:extLst xmlns:a="http://schemas.openxmlformats.org/drawingml/2006/main">
            <a:ext uri="{FF2B5EF4-FFF2-40B4-BE49-F238E27FC236}">
              <a16:creationId xmlns:a16="http://schemas.microsoft.com/office/drawing/2014/main" id="{6BA60B80-CE1C-43A4-BD91-FA3D64B79401}"/>
            </a:ext>
          </a:extLst>
        </cdr:cNvPr>
        <cdr:cNvSpPr txBox="1"/>
      </cdr:nvSpPr>
      <cdr:spPr>
        <a:xfrm xmlns:a="http://schemas.openxmlformats.org/drawingml/2006/main">
          <a:off x="2340249" y="550797"/>
          <a:ext cx="937839" cy="53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b="1" dirty="0"/>
            <a:t>2013</a:t>
          </a:r>
          <a:r>
            <a:rPr lang="ja-JP" altLang="en-US" sz="1100" b="1" dirty="0"/>
            <a:t>年比</a:t>
          </a:r>
          <a:endParaRPr lang="en-US" altLang="ja-JP" sz="1100" b="1" dirty="0"/>
        </a:p>
        <a:p xmlns:a="http://schemas.openxmlformats.org/drawingml/2006/main">
          <a:r>
            <a:rPr lang="ja-JP" altLang="en-US" sz="1100" b="1" dirty="0"/>
            <a:t>平均</a:t>
          </a:r>
          <a:r>
            <a:rPr lang="en-US" altLang="ja-JP" sz="1100" b="1" dirty="0"/>
            <a:t>2.0</a:t>
          </a:r>
          <a:r>
            <a:rPr lang="ja-JP" altLang="en-US" sz="1100" b="1" dirty="0"/>
            <a:t>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2950"/>
          </a:xfrm>
          <a:prstGeom prst="rect">
            <a:avLst/>
          </a:prstGeom>
        </p:spPr>
        <p:txBody>
          <a:bodyPr vert="horz" lIns="98984" tIns="49492" rIns="98984" bIns="4949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2950"/>
          </a:xfrm>
          <a:prstGeom prst="rect">
            <a:avLst/>
          </a:prstGeom>
        </p:spPr>
        <p:txBody>
          <a:bodyPr vert="horz" lIns="98984" tIns="49492" rIns="98984" bIns="49492" rtlCol="0"/>
          <a:lstStyle>
            <a:lvl1pPr algn="r">
              <a:defRPr sz="1300"/>
            </a:lvl1pPr>
          </a:lstStyle>
          <a:p>
            <a:fld id="{9EF8119E-9118-408D-993A-09808EE5A34A}"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1249363" y="1277938"/>
            <a:ext cx="4600575" cy="3451225"/>
          </a:xfrm>
          <a:prstGeom prst="rect">
            <a:avLst/>
          </a:prstGeom>
          <a:noFill/>
          <a:ln w="12700">
            <a:solidFill>
              <a:prstClr val="black"/>
            </a:solidFill>
          </a:ln>
        </p:spPr>
        <p:txBody>
          <a:bodyPr vert="horz" lIns="98984" tIns="49492" rIns="98984" bIns="49492" rtlCol="0" anchor="ctr"/>
          <a:lstStyle/>
          <a:p>
            <a:endParaRPr lang="ja-JP" altLang="en-US"/>
          </a:p>
        </p:txBody>
      </p:sp>
      <p:sp>
        <p:nvSpPr>
          <p:cNvPr id="5" name="ノート プレースホルダー 4"/>
          <p:cNvSpPr>
            <a:spLocks noGrp="1"/>
          </p:cNvSpPr>
          <p:nvPr>
            <p:ph type="body" sz="quarter" idx="3"/>
          </p:nvPr>
        </p:nvSpPr>
        <p:spPr>
          <a:xfrm>
            <a:off x="709930" y="4920059"/>
            <a:ext cx="5679440" cy="4025503"/>
          </a:xfrm>
          <a:prstGeom prst="rect">
            <a:avLst/>
          </a:prstGeom>
        </p:spPr>
        <p:txBody>
          <a:bodyPr vert="horz" lIns="98984" tIns="49492" rIns="98984" bIns="494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0551"/>
            <a:ext cx="3076363" cy="512949"/>
          </a:xfrm>
          <a:prstGeom prst="rect">
            <a:avLst/>
          </a:prstGeom>
        </p:spPr>
        <p:txBody>
          <a:bodyPr vert="horz" lIns="98984" tIns="49492" rIns="98984" bIns="4949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10551"/>
            <a:ext cx="3076363" cy="512949"/>
          </a:xfrm>
          <a:prstGeom prst="rect">
            <a:avLst/>
          </a:prstGeom>
        </p:spPr>
        <p:txBody>
          <a:bodyPr vert="horz" lIns="98984" tIns="49492" rIns="98984" bIns="49492" rtlCol="0" anchor="b"/>
          <a:lstStyle>
            <a:lvl1pPr algn="r">
              <a:defRPr sz="1300"/>
            </a:lvl1pPr>
          </a:lstStyle>
          <a:p>
            <a:fld id="{FB7A0AF3-C8CC-4F14-AF4B-4F192F67A12B}" type="slidenum">
              <a:rPr kumimoji="1" lang="ja-JP" altLang="en-US" smtClean="0"/>
              <a:t>‹#›</a:t>
            </a:fld>
            <a:endParaRPr kumimoji="1" lang="ja-JP" altLang="en-US"/>
          </a:p>
        </p:txBody>
      </p:sp>
    </p:spTree>
    <p:extLst>
      <p:ext uri="{BB962C8B-B14F-4D97-AF65-F5344CB8AC3E}">
        <p14:creationId xmlns:p14="http://schemas.microsoft.com/office/powerpoint/2010/main" val="3087472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7A0AF3-C8CC-4F14-AF4B-4F192F67A12B}" type="slidenum">
              <a:rPr kumimoji="1" lang="ja-JP" altLang="en-US" smtClean="0"/>
              <a:t>3</a:t>
            </a:fld>
            <a:endParaRPr kumimoji="1" lang="ja-JP" altLang="en-US"/>
          </a:p>
        </p:txBody>
      </p:sp>
    </p:spTree>
    <p:extLst>
      <p:ext uri="{BB962C8B-B14F-4D97-AF65-F5344CB8AC3E}">
        <p14:creationId xmlns:p14="http://schemas.microsoft.com/office/powerpoint/2010/main" val="198669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A0AF3-C8CC-4F14-AF4B-4F192F67A12B}" type="slidenum">
              <a:rPr kumimoji="1" lang="ja-JP" altLang="en-US" smtClean="0"/>
              <a:t>25</a:t>
            </a:fld>
            <a:endParaRPr kumimoji="1" lang="ja-JP" altLang="en-US"/>
          </a:p>
        </p:txBody>
      </p:sp>
    </p:spTree>
    <p:extLst>
      <p:ext uri="{BB962C8B-B14F-4D97-AF65-F5344CB8AC3E}">
        <p14:creationId xmlns:p14="http://schemas.microsoft.com/office/powerpoint/2010/main" val="107476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A0AF3-C8CC-4F14-AF4B-4F192F67A12B}" type="slidenum">
              <a:rPr kumimoji="1" lang="ja-JP" altLang="en-US" smtClean="0"/>
              <a:t>33</a:t>
            </a:fld>
            <a:endParaRPr kumimoji="1" lang="ja-JP" altLang="en-US"/>
          </a:p>
        </p:txBody>
      </p:sp>
    </p:spTree>
    <p:extLst>
      <p:ext uri="{BB962C8B-B14F-4D97-AF65-F5344CB8AC3E}">
        <p14:creationId xmlns:p14="http://schemas.microsoft.com/office/powerpoint/2010/main" val="71087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A0AF3-C8CC-4F14-AF4B-4F192F67A12B}" type="slidenum">
              <a:rPr kumimoji="1" lang="ja-JP" altLang="en-US" smtClean="0"/>
              <a:t>59</a:t>
            </a:fld>
            <a:endParaRPr kumimoji="1" lang="ja-JP" altLang="en-US"/>
          </a:p>
        </p:txBody>
      </p:sp>
    </p:spTree>
    <p:extLst>
      <p:ext uri="{BB962C8B-B14F-4D97-AF65-F5344CB8AC3E}">
        <p14:creationId xmlns:p14="http://schemas.microsoft.com/office/powerpoint/2010/main" val="60493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E5D02D-F211-4B19-B250-2F6088B97B46}" type="slidenum">
              <a:rPr kumimoji="1" lang="ja-JP" altLang="en-US" smtClean="0"/>
              <a:t>61</a:t>
            </a:fld>
            <a:endParaRPr kumimoji="1" lang="ja-JP" altLang="en-US"/>
          </a:p>
        </p:txBody>
      </p:sp>
    </p:spTree>
    <p:extLst>
      <p:ext uri="{BB962C8B-B14F-4D97-AF65-F5344CB8AC3E}">
        <p14:creationId xmlns:p14="http://schemas.microsoft.com/office/powerpoint/2010/main" val="160213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A0AF3-C8CC-4F14-AF4B-4F192F67A12B}" type="slidenum">
              <a:rPr kumimoji="1" lang="ja-JP" altLang="en-US" smtClean="0"/>
              <a:t>65</a:t>
            </a:fld>
            <a:endParaRPr kumimoji="1" lang="ja-JP" altLang="en-US"/>
          </a:p>
        </p:txBody>
      </p:sp>
    </p:spTree>
    <p:extLst>
      <p:ext uri="{BB962C8B-B14F-4D97-AF65-F5344CB8AC3E}">
        <p14:creationId xmlns:p14="http://schemas.microsoft.com/office/powerpoint/2010/main" val="352837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ChangeArrowheads="1" noTextEdit="1"/>
          </p:cNvSpPr>
          <p:nvPr>
            <p:ph type="sldImg"/>
          </p:nvPr>
        </p:nvSpPr>
        <p:spPr>
          <a:xfrm>
            <a:off x="993775" y="766763"/>
            <a:ext cx="5119688" cy="3840162"/>
          </a:xfrm>
          <a:ln/>
        </p:spPr>
      </p:sp>
      <p:sp>
        <p:nvSpPr>
          <p:cNvPr id="44035" name="ノート プレースホルダ 2"/>
          <p:cNvSpPr>
            <a:spLocks noGrp="1" noChangeArrowheads="1"/>
          </p:cNvSpPr>
          <p:nvPr>
            <p:ph type="body" idx="1"/>
          </p:nvPr>
        </p:nvSpPr>
        <p:spPr>
          <a:xfrm>
            <a:off x="711200" y="4860925"/>
            <a:ext cx="5676900" cy="4606925"/>
          </a:xfrm>
          <a:noFill/>
        </p:spPr>
        <p:txBody>
          <a:bodyPr lIns="95409" tIns="47704" rIns="95409" bIns="47704"/>
          <a:lstStyle/>
          <a:p>
            <a:endParaRPr lang="ja-JP" altLang="en-US"/>
          </a:p>
        </p:txBody>
      </p:sp>
      <p:sp>
        <p:nvSpPr>
          <p:cNvPr id="44036" name="スライド番号プレースホルダ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9" tIns="47704" rIns="95409" bIns="47704" anchor="b"/>
          <a:lstStyle>
            <a:lvl1pPr defTabSz="9540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540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540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540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540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540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4686AFF-AD2B-4EE5-AE47-09B70CB22B1E}" type="slidenum">
              <a:rPr lang="en-US" altLang="ja-JP" sz="1300">
                <a:ea typeface="ＭＳ Ｐゴシック" panose="020B0600070205080204" pitchFamily="50" charset="-128"/>
              </a:rPr>
              <a:pPr algn="r" eaLnBrk="1" hangingPunct="1">
                <a:spcBef>
                  <a:spcPct val="0"/>
                </a:spcBef>
              </a:pPr>
              <a:t>71</a:t>
            </a:fld>
            <a:endParaRPr lang="en-US" altLang="ja-JP" sz="1300">
              <a:ea typeface="ＭＳ Ｐゴシック" panose="020B0600070205080204" pitchFamily="50" charset="-128"/>
            </a:endParaRPr>
          </a:p>
        </p:txBody>
      </p:sp>
    </p:spTree>
    <p:extLst>
      <p:ext uri="{BB962C8B-B14F-4D97-AF65-F5344CB8AC3E}">
        <p14:creationId xmlns:p14="http://schemas.microsoft.com/office/powerpoint/2010/main" val="169975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7A0AF3-C8CC-4F14-AF4B-4F192F67A12B}" type="slidenum">
              <a:rPr kumimoji="1" lang="ja-JP" altLang="en-US" smtClean="0"/>
              <a:t>81</a:t>
            </a:fld>
            <a:endParaRPr kumimoji="1" lang="ja-JP" altLang="en-US"/>
          </a:p>
        </p:txBody>
      </p:sp>
    </p:spTree>
    <p:extLst>
      <p:ext uri="{BB962C8B-B14F-4D97-AF65-F5344CB8AC3E}">
        <p14:creationId xmlns:p14="http://schemas.microsoft.com/office/powerpoint/2010/main" val="194665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707948-BC8C-4F6C-A555-84A388A3EFF5}"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307817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C5621-091B-4A68-9DD0-9422690CB916}"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183131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4FE633-870E-4B50-A421-1ADDEAE6EC19}"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9489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0A676DC-7B43-4F01-B44E-9D309E0CEE6A}"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357938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2486A6-F5BB-4A77-8787-C9E0597F14CD}" type="datetime1">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10735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F45E5D-7E14-43E8-A767-75464CE16CF6}" type="datetime1">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82158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CF3424A-E72D-45E7-B9A4-11377D7419B8}" type="datetime1">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101053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7AD5B4-62C1-4F67-AAA4-AFA1D8E449C2}" type="datetime1">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374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4FB0F5-0814-404D-A4DD-099615F29BA7}" type="datetime1">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18477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25C61EE-EC3E-491D-BB79-1887D648EB9C}" type="datetime1">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37850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8521B8D-0F39-4086-B179-C8209A935688}" type="datetime1">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3599827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75F10-AB70-4AC6-8937-3058B110BF4B}" type="datetime1">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1A07C-239A-484A-B19C-10937A2E68B8}" type="slidenum">
              <a:rPr kumimoji="1" lang="ja-JP" altLang="en-US" smtClean="0"/>
              <a:t>‹#›</a:t>
            </a:fld>
            <a:endParaRPr kumimoji="1" lang="ja-JP" altLang="en-US"/>
          </a:p>
        </p:txBody>
      </p:sp>
    </p:spTree>
    <p:extLst>
      <p:ext uri="{BB962C8B-B14F-4D97-AF65-F5344CB8AC3E}">
        <p14:creationId xmlns:p14="http://schemas.microsoft.com/office/powerpoint/2010/main" val="1863036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40769"/>
            <a:ext cx="7772400" cy="2259682"/>
          </a:xfrm>
        </p:spPr>
        <p:txBody>
          <a:bodyPr>
            <a:normAutofit/>
          </a:bodyPr>
          <a:lstStyle/>
          <a:p>
            <a:r>
              <a:rPr kumimoji="1" lang="ja-JP" altLang="en-US" sz="4000"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脱原発政策は国家を滅ぼし</a:t>
            </a:r>
            <a:br>
              <a:rPr kumimoji="1" lang="en-US" altLang="ja-JP" sz="4000"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br>
            <a:r>
              <a:rPr kumimoji="1" lang="ja-JP" altLang="en-US" sz="4000"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国民を不幸にする！</a:t>
            </a:r>
            <a:endParaRPr kumimoji="1" lang="ja-JP" altLang="en-US" sz="4800" i="1" dirty="0">
              <a:solidFill>
                <a:schemeClr val="accent2">
                  <a:lumMod val="50000"/>
                </a:schemeClr>
              </a:solidFill>
              <a:latin typeface="HGP創英角ﾎﾟｯﾌﾟ体" panose="040B0A00000000000000" pitchFamily="50" charset="-128"/>
              <a:ea typeface="HGP創英角ﾎﾟｯﾌﾟ体" panose="040B0A00000000000000" pitchFamily="50" charset="-128"/>
            </a:endParaRPr>
          </a:p>
        </p:txBody>
      </p:sp>
      <p:sp>
        <p:nvSpPr>
          <p:cNvPr id="3" name="サブタイトル 2"/>
          <p:cNvSpPr>
            <a:spLocks noGrp="1"/>
          </p:cNvSpPr>
          <p:nvPr>
            <p:ph type="subTitle" idx="1"/>
          </p:nvPr>
        </p:nvSpPr>
        <p:spPr>
          <a:xfrm>
            <a:off x="1219200" y="4162648"/>
            <a:ext cx="6400800" cy="2376264"/>
          </a:xfrm>
        </p:spPr>
        <p:txBody>
          <a:bodyPr>
            <a:normAutofit/>
          </a:bodyPr>
          <a:lstStyle/>
          <a:p>
            <a:r>
              <a:rPr lang="en-US" altLang="ja-JP" sz="2600" dirty="0">
                <a:solidFill>
                  <a:schemeClr val="tx1"/>
                </a:solidFill>
                <a:latin typeface="HGP創英角ﾎﾟｯﾌﾟ体" panose="040B0A00000000000000" pitchFamily="50" charset="-128"/>
                <a:ea typeface="HGP創英角ﾎﾟｯﾌﾟ体" panose="040B0A00000000000000" pitchFamily="50" charset="-128"/>
              </a:rPr>
              <a:t>2018</a:t>
            </a:r>
            <a:r>
              <a:rPr lang="ja-JP" altLang="en-US" sz="2600" dirty="0">
                <a:solidFill>
                  <a:schemeClr val="tx1"/>
                </a:solidFill>
                <a:latin typeface="HGP創英角ﾎﾟｯﾌﾟ体" panose="040B0A00000000000000" pitchFamily="50" charset="-128"/>
                <a:ea typeface="HGP創英角ﾎﾟｯﾌﾟ体" panose="040B0A00000000000000" pitchFamily="50" charset="-128"/>
              </a:rPr>
              <a:t>年</a:t>
            </a:r>
            <a:r>
              <a:rPr lang="en-US" altLang="ja-JP" sz="2600" dirty="0">
                <a:solidFill>
                  <a:schemeClr val="tx1"/>
                </a:solidFill>
                <a:latin typeface="HGP創英角ﾎﾟｯﾌﾟ体" panose="040B0A00000000000000" pitchFamily="50" charset="-128"/>
                <a:ea typeface="HGP創英角ﾎﾟｯﾌﾟ体" panose="040B0A00000000000000" pitchFamily="50" charset="-128"/>
              </a:rPr>
              <a:t>2</a:t>
            </a:r>
            <a:r>
              <a:rPr lang="ja-JP" altLang="en-US" sz="2600" dirty="0">
                <a:solidFill>
                  <a:schemeClr val="tx1"/>
                </a:solidFill>
                <a:latin typeface="HGP創英角ﾎﾟｯﾌﾟ体" panose="040B0A00000000000000" pitchFamily="50" charset="-128"/>
                <a:ea typeface="HGP創英角ﾎﾟｯﾌﾟ体" panose="040B0A00000000000000" pitchFamily="50" charset="-128"/>
              </a:rPr>
              <a:t>月</a:t>
            </a:r>
            <a:endParaRPr lang="en-US" altLang="ja-JP" sz="2600" dirty="0">
              <a:solidFill>
                <a:schemeClr val="tx1"/>
              </a:solidFill>
              <a:latin typeface="HGP創英角ﾎﾟｯﾌﾟ体" panose="040B0A00000000000000" pitchFamily="50" charset="-128"/>
              <a:ea typeface="HGP創英角ﾎﾟｯﾌﾟ体" panose="040B0A00000000000000" pitchFamily="50" charset="-128"/>
            </a:endParaRPr>
          </a:p>
          <a:p>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r>
              <a:rPr lang="ja-JP" altLang="en-US" sz="2800" dirty="0">
                <a:solidFill>
                  <a:schemeClr val="tx1"/>
                </a:solidFill>
                <a:latin typeface="HGP創英角ﾎﾟｯﾌﾟ体" panose="040B0A00000000000000" pitchFamily="50" charset="-128"/>
                <a:ea typeface="HGP創英角ﾎﾟｯﾌﾟ体" panose="040B0A00000000000000" pitchFamily="50" charset="-128"/>
              </a:rPr>
              <a:t>エネルギー問題に発言する会</a:t>
            </a:r>
            <a:endParaRPr lang="en-US" altLang="ja-JP" sz="2800" dirty="0">
              <a:solidFill>
                <a:schemeClr val="tx1"/>
              </a:solidFill>
              <a:latin typeface="HGP創英角ﾎﾟｯﾌﾟ体" panose="040B0A00000000000000" pitchFamily="50" charset="-128"/>
              <a:ea typeface="HGP創英角ﾎﾟｯﾌﾟ体" panose="040B0A00000000000000" pitchFamily="50" charset="-128"/>
            </a:endParaRPr>
          </a:p>
          <a:p>
            <a:r>
              <a:rPr lang="en-US" altLang="ja-JP" sz="1700" dirty="0">
                <a:solidFill>
                  <a:schemeClr val="tx1"/>
                </a:solidFill>
                <a:latin typeface="HGP創英角ﾎﾟｯﾌﾟ体" panose="040B0A00000000000000" pitchFamily="50" charset="-128"/>
                <a:ea typeface="HGP創英角ﾎﾟｯﾌﾟ体" panose="040B0A00000000000000" pitchFamily="50" charset="-128"/>
              </a:rPr>
              <a:t>http://www.engy-sqr.com/media-open2.html</a:t>
            </a:r>
            <a:r>
              <a:rPr kumimoji="1" lang="ja-JP" altLang="en-US" sz="1700" dirty="0">
                <a:solidFill>
                  <a:schemeClr val="tx1"/>
                </a:solidFill>
                <a:latin typeface="HGP創英角ﾎﾟｯﾌﾟ体" panose="040B0A00000000000000" pitchFamily="50" charset="-128"/>
                <a:ea typeface="HGP創英角ﾎﾟｯﾌﾟ体" panose="040B0A00000000000000" pitchFamily="50" charset="-128"/>
              </a:rPr>
              <a:t>　</a:t>
            </a:r>
            <a:r>
              <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rPr>
              <a:t>　</a:t>
            </a:r>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1</a:t>
            </a:fld>
            <a:endParaRPr kumimoji="1" lang="ja-JP" altLang="en-US"/>
          </a:p>
        </p:txBody>
      </p:sp>
    </p:spTree>
    <p:extLst>
      <p:ext uri="{BB962C8B-B14F-4D97-AF65-F5344CB8AC3E}">
        <p14:creationId xmlns:p14="http://schemas.microsoft.com/office/powerpoint/2010/main" val="143446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198120"/>
            <a:ext cx="9144000" cy="646176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10</a:t>
            </a:fld>
            <a:endParaRPr kumimoji="1" lang="ja-JP" altLang="en-US"/>
          </a:p>
        </p:txBody>
      </p:sp>
      <p:sp>
        <p:nvSpPr>
          <p:cNvPr id="3" name="正方形/長方形 2"/>
          <p:cNvSpPr/>
          <p:nvPr/>
        </p:nvSpPr>
        <p:spPr>
          <a:xfrm>
            <a:off x="5508104" y="6400194"/>
            <a:ext cx="2978446" cy="25968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356657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太陽光、風力は自らの設備</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を造るのに</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大量の</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エネルギーを</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必要とする</a:t>
            </a:r>
            <a:endPar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259632" y="1624012"/>
            <a:ext cx="6192688" cy="4525963"/>
          </a:xfrm>
        </p:spPr>
        <p:txBody>
          <a:bodyPr>
            <a:normAutofit fontScale="92500" lnSpcReduction="10000"/>
          </a:bodyPr>
          <a:lstStyle/>
          <a:p>
            <a:r>
              <a:rPr lang="ja-JP" altLang="ja-JP" sz="2000" b="1" dirty="0"/>
              <a:t>太陽</a:t>
            </a:r>
            <a:r>
              <a:rPr lang="ja-JP" altLang="en-US" sz="2000" b="1" dirty="0"/>
              <a:t>電池の製造には原料（シリコン）の溶解等に大量のエネルギーを必要とする　　</a:t>
            </a:r>
            <a:r>
              <a:rPr lang="ja-JP" altLang="ja-JP" sz="2000" b="1" dirty="0"/>
              <a:t>風力発電設備</a:t>
            </a:r>
            <a:r>
              <a:rPr lang="ja-JP" altLang="en-US" sz="2000" b="1" dirty="0"/>
              <a:t>の鉄、アルミの製造にエネルギーを必要とする　　　　　　　　　　　　　太陽光、風力の生涯発電量は他の電源に比べ少ない</a:t>
            </a:r>
            <a:endParaRPr lang="ja-JP" altLang="ja-JP" sz="2000" dirty="0"/>
          </a:p>
          <a:p>
            <a:r>
              <a:rPr lang="ja-JP" altLang="ja-JP" sz="2000" b="1" dirty="0"/>
              <a:t>エネルギー収支比、すなわち発電設備の生涯を通じての総発電量と発電設備を製造、建設、運転に</a:t>
            </a:r>
            <a:r>
              <a:rPr lang="ja-JP" altLang="en-US" sz="2000" b="1" dirty="0"/>
              <a:t>投入されたエネルギー</a:t>
            </a:r>
            <a:r>
              <a:rPr lang="ja-JP" altLang="ja-JP" sz="2000" b="1" dirty="0"/>
              <a:t>量の比率で、これが大きいほどエネルギー収支上　有利な発電設備といえる</a:t>
            </a:r>
            <a:endParaRPr lang="ja-JP" altLang="ja-JP" sz="2000" dirty="0"/>
          </a:p>
          <a:p>
            <a:r>
              <a:rPr lang="ja-JP" altLang="en-US" sz="2000" b="1" dirty="0"/>
              <a:t>最近のドイツの研究によれば、</a:t>
            </a:r>
            <a:r>
              <a:rPr lang="ja-JP" altLang="ja-JP" sz="2000" b="1" dirty="0"/>
              <a:t>太陽光のエネルギー収支比</a:t>
            </a:r>
            <a:r>
              <a:rPr lang="ja-JP" altLang="en-US" sz="2000" b="1" dirty="0"/>
              <a:t>は</a:t>
            </a:r>
            <a:r>
              <a:rPr lang="en-US" altLang="ja-JP" sz="2000" b="1" dirty="0"/>
              <a:t>3.9</a:t>
            </a:r>
            <a:r>
              <a:rPr lang="ja-JP" altLang="en-US" sz="2000" b="1" dirty="0"/>
              <a:t>（電力貯蔵ありでは</a:t>
            </a:r>
            <a:r>
              <a:rPr lang="en-US" altLang="ja-JP" sz="2000" b="1" dirty="0"/>
              <a:t>1.6</a:t>
            </a:r>
            <a:r>
              <a:rPr lang="ja-JP" altLang="en-US" sz="2000" b="1" dirty="0"/>
              <a:t>）、</a:t>
            </a:r>
            <a:r>
              <a:rPr lang="ja-JP" altLang="ja-JP" sz="2000" b="1" dirty="0"/>
              <a:t>風力</a:t>
            </a:r>
            <a:r>
              <a:rPr lang="en-US" altLang="ja-JP" sz="2000" b="1" dirty="0"/>
              <a:t>16</a:t>
            </a:r>
            <a:r>
              <a:rPr lang="ja-JP" altLang="en-US" sz="2000" b="1" dirty="0"/>
              <a:t> （電力貯蔵ありで</a:t>
            </a:r>
            <a:r>
              <a:rPr lang="en-US" altLang="ja-JP" sz="2000" b="1" dirty="0"/>
              <a:t>3.9</a:t>
            </a:r>
            <a:r>
              <a:rPr lang="ja-JP" altLang="en-US" sz="2000" b="1" dirty="0"/>
              <a:t>）と評価されている</a:t>
            </a:r>
            <a:endParaRPr lang="ja-JP" altLang="ja-JP" sz="2000" dirty="0"/>
          </a:p>
          <a:p>
            <a:r>
              <a:rPr lang="ja-JP" altLang="ja-JP" sz="2000" b="1" dirty="0"/>
              <a:t>これに対し、</a:t>
            </a:r>
            <a:r>
              <a:rPr lang="ja-JP" altLang="en-US" sz="2000" b="1" dirty="0"/>
              <a:t>コンバインドサイクル</a:t>
            </a:r>
            <a:r>
              <a:rPr lang="en-US" altLang="ja-JP" sz="2000" b="1" dirty="0"/>
              <a:t>LNG</a:t>
            </a:r>
            <a:r>
              <a:rPr lang="ja-JP" altLang="en-US" sz="2000" b="1" dirty="0"/>
              <a:t>火力</a:t>
            </a:r>
            <a:r>
              <a:rPr lang="en-US" altLang="ja-JP" sz="2000" b="1" dirty="0"/>
              <a:t>28</a:t>
            </a:r>
            <a:r>
              <a:rPr lang="ja-JP" altLang="en-US" sz="2000" b="1" dirty="0" err="1"/>
              <a:t>、</a:t>
            </a:r>
            <a:r>
              <a:rPr lang="ja-JP" altLang="ja-JP" sz="2000" b="1" dirty="0"/>
              <a:t>石炭火力</a:t>
            </a:r>
            <a:r>
              <a:rPr lang="en-US" altLang="ja-JP" sz="2000" b="1" dirty="0"/>
              <a:t>30</a:t>
            </a:r>
            <a:r>
              <a:rPr lang="ja-JP" altLang="en-US" sz="2000" b="1" dirty="0" err="1"/>
              <a:t>、</a:t>
            </a:r>
            <a:r>
              <a:rPr lang="ja-JP" altLang="ja-JP" sz="2000" b="1" dirty="0"/>
              <a:t>原子力</a:t>
            </a:r>
            <a:r>
              <a:rPr lang="en-US" altLang="ja-JP" sz="2000" b="1" dirty="0"/>
              <a:t>75</a:t>
            </a:r>
            <a:r>
              <a:rPr lang="ja-JP" altLang="ja-JP" sz="2000" b="1" dirty="0"/>
              <a:t>である</a:t>
            </a:r>
            <a:r>
              <a:rPr lang="en-US" altLang="ja-JP" sz="2000" b="1" dirty="0"/>
              <a:t> </a:t>
            </a:r>
            <a:r>
              <a:rPr lang="ja-JP" altLang="en-US" sz="2000" b="1" dirty="0"/>
              <a:t>　　この比率は送配電等のインフラ設備を必要とするので、</a:t>
            </a:r>
            <a:r>
              <a:rPr lang="en-US" altLang="ja-JP" sz="2000" b="1" dirty="0"/>
              <a:t>7.0</a:t>
            </a:r>
            <a:r>
              <a:rPr lang="ja-JP" altLang="en-US" sz="2000" b="1" dirty="0"/>
              <a:t>程度ないと有用な電源になりえないとされている</a:t>
            </a:r>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11</a:t>
            </a:fld>
            <a:endParaRPr kumimoji="1" lang="ja-JP" altLang="en-US"/>
          </a:p>
        </p:txBody>
      </p:sp>
    </p:spTree>
    <p:extLst>
      <p:ext uri="{BB962C8B-B14F-4D97-AF65-F5344CB8AC3E}">
        <p14:creationId xmlns:p14="http://schemas.microsoft.com/office/powerpoint/2010/main" val="362183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16632"/>
            <a:ext cx="9142154" cy="6859386"/>
          </a:xfrm>
          <a:prstGeom prst="rect">
            <a:avLst/>
          </a:prstGeom>
        </p:spPr>
      </p:pic>
      <p:sp>
        <p:nvSpPr>
          <p:cNvPr id="5" name="スライド番号プレースホルダー 4"/>
          <p:cNvSpPr>
            <a:spLocks noGrp="1"/>
          </p:cNvSpPr>
          <p:nvPr>
            <p:ph type="sldNum" sz="quarter" idx="12"/>
          </p:nvPr>
        </p:nvSpPr>
        <p:spPr/>
        <p:txBody>
          <a:bodyPr/>
          <a:lstStyle/>
          <a:p>
            <a:fld id="{0BA1A07C-239A-484A-B19C-10937A2E68B8}" type="slidenum">
              <a:rPr kumimoji="1" lang="ja-JP" altLang="en-US" smtClean="0"/>
              <a:t>12</a:t>
            </a:fld>
            <a:endParaRPr kumimoji="1" lang="ja-JP" altLang="en-US"/>
          </a:p>
        </p:txBody>
      </p:sp>
      <p:sp>
        <p:nvSpPr>
          <p:cNvPr id="6" name="正方形/長方形 5"/>
          <p:cNvSpPr/>
          <p:nvPr/>
        </p:nvSpPr>
        <p:spPr>
          <a:xfrm>
            <a:off x="1835696" y="5805264"/>
            <a:ext cx="6192688" cy="767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rPr>
              <a:t>原子力</a:t>
            </a: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　</a:t>
            </a: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　</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　</a:t>
            </a: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1400" dirty="0">
                <a:solidFill>
                  <a:schemeClr val="tx1"/>
                </a:solidFill>
                <a:latin typeface="HGP創英角ﾎﾟｯﾌﾟ体" panose="040B0A00000000000000" pitchFamily="50" charset="-128"/>
                <a:ea typeface="HGP創英角ﾎﾟｯﾌﾟ体" panose="040B0A00000000000000" pitchFamily="50" charset="-128"/>
              </a:rPr>
              <a:t>水力</a:t>
            </a:r>
            <a:r>
              <a:rPr lang="ja-JP" altLang="en-US" sz="1200" dirty="0">
                <a:solidFill>
                  <a:schemeClr val="tx1"/>
                </a:solidFill>
                <a:latin typeface="HGP創英角ﾎﾟｯﾌﾟ体" panose="040B0A00000000000000" pitchFamily="50" charset="-128"/>
                <a:ea typeface="HGP創英角ﾎﾟｯﾌﾟ体" panose="040B0A00000000000000" pitchFamily="50" charset="-128"/>
              </a:rPr>
              <a:t>　</a:t>
            </a: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中規模　</a:t>
            </a: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1400" dirty="0">
                <a:solidFill>
                  <a:schemeClr val="tx1"/>
                </a:solidFill>
                <a:latin typeface="HGP創英角ﾎﾟｯﾌﾟ体" panose="040B0A00000000000000" pitchFamily="50" charset="-128"/>
                <a:ea typeface="HGP創英角ﾎﾟｯﾌﾟ体" panose="040B0A00000000000000" pitchFamily="50" charset="-128"/>
              </a:rPr>
              <a:t>石炭</a:t>
            </a:r>
            <a:endParaRPr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火力</a:t>
            </a: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en-US" altLang="ja-JP" sz="1400" dirty="0">
                <a:solidFill>
                  <a:schemeClr val="tx1"/>
                </a:solidFill>
                <a:latin typeface="HGP創英角ﾎﾟｯﾌﾟ体" panose="040B0A00000000000000" pitchFamily="50" charset="-128"/>
                <a:ea typeface="HGP創英角ﾎﾟｯﾌﾟ体" panose="040B0A00000000000000" pitchFamily="50" charset="-128"/>
              </a:rPr>
              <a:t>CCGT</a:t>
            </a:r>
          </a:p>
          <a:p>
            <a:pPr algn="ctr"/>
            <a:r>
              <a:rPr lang="en-US" altLang="ja-JP" sz="1200" dirty="0">
                <a:solidFill>
                  <a:schemeClr val="tx1"/>
                </a:solidFill>
                <a:latin typeface="HGP創英角ﾎﾟｯﾌﾟ体" panose="040B0A00000000000000" pitchFamily="50" charset="-128"/>
                <a:ea typeface="HGP創英角ﾎﾟｯﾌﾟ体" panose="040B0A00000000000000" pitchFamily="50" charset="-128"/>
              </a:rPr>
              <a:t>LNG</a:t>
            </a: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1400" dirty="0">
                <a:solidFill>
                  <a:schemeClr val="tx1"/>
                </a:solidFill>
                <a:latin typeface="HGP創英角ﾎﾟｯﾌﾟ体" panose="040B0A00000000000000" pitchFamily="50" charset="-128"/>
                <a:ea typeface="HGP創英角ﾎﾟｯﾌﾟ体" panose="040B0A00000000000000" pitchFamily="50" charset="-128"/>
              </a:rPr>
              <a:t>太陽光</a:t>
            </a:r>
            <a:endParaRPr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砂漠</a:t>
            </a: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rPr>
              <a:t>風力</a:t>
            </a: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rPr>
              <a:t>バイオ</a:t>
            </a: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rPr>
              <a:t>マス</a:t>
            </a:r>
            <a:endParaRPr kumimoji="1" lang="en-US" altLang="ja-JP" sz="14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kumimoji="1"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endParaRPr lang="en-US" altLang="ja-JP" sz="1200"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rPr>
              <a:t>太陽光</a:t>
            </a:r>
          </a:p>
        </p:txBody>
      </p:sp>
      <p:sp>
        <p:nvSpPr>
          <p:cNvPr id="3" name="正方形/長方形 2"/>
          <p:cNvSpPr/>
          <p:nvPr/>
        </p:nvSpPr>
        <p:spPr>
          <a:xfrm>
            <a:off x="1187624" y="1412776"/>
            <a:ext cx="360040"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sp>
        <p:nvSpPr>
          <p:cNvPr id="4" name="正方形/長方形 3"/>
          <p:cNvSpPr/>
          <p:nvPr/>
        </p:nvSpPr>
        <p:spPr>
          <a:xfrm>
            <a:off x="1259632" y="1844824"/>
            <a:ext cx="36004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tx1"/>
                </a:solidFill>
                <a:latin typeface="HGP創英角ﾎﾟｯﾌﾟ体" panose="040B0A00000000000000" pitchFamily="50" charset="-128"/>
                <a:ea typeface="HGP創英角ﾎﾟｯﾌﾟ体" panose="040B0A00000000000000" pitchFamily="50" charset="-128"/>
              </a:rPr>
              <a:t>エネルギー収支比</a:t>
            </a:r>
          </a:p>
        </p:txBody>
      </p:sp>
      <p:sp>
        <p:nvSpPr>
          <p:cNvPr id="7" name="正方形/長方形 6"/>
          <p:cNvSpPr/>
          <p:nvPr/>
        </p:nvSpPr>
        <p:spPr>
          <a:xfrm>
            <a:off x="2639437" y="6466904"/>
            <a:ext cx="5616624" cy="5091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出典；　ベルリン核物理研究所ワイスバッハ他論文</a:t>
            </a:r>
          </a:p>
        </p:txBody>
      </p:sp>
    </p:spTree>
    <p:extLst>
      <p:ext uri="{BB962C8B-B14F-4D97-AF65-F5344CB8AC3E}">
        <p14:creationId xmlns:p14="http://schemas.microsoft.com/office/powerpoint/2010/main" val="139600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２．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地球温暖化対策の柱として</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原子力発電は不可欠である</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（温暖化対策</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kumimoji="1" lang="ja-JP" altLang="en-US"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15616" y="2348880"/>
            <a:ext cx="6624736" cy="2880320"/>
          </a:xfrm>
        </p:spPr>
        <p:txBody>
          <a:bodyPr>
            <a:normAutofit/>
          </a:bodyPr>
          <a:lstStyle/>
          <a:p>
            <a:pPr lvl="0"/>
            <a:r>
              <a:rPr lang="ja-JP" altLang="ja-JP" sz="2000" b="1" dirty="0">
                <a:latin typeface="+mj-ea"/>
                <a:ea typeface="+mj-ea"/>
              </a:rPr>
              <a:t>太陽光、風力はクリーンと言われるが</a:t>
            </a:r>
            <a:r>
              <a:rPr lang="ja-JP" altLang="en-US" sz="2000" b="1" dirty="0">
                <a:latin typeface="+mj-ea"/>
                <a:ea typeface="+mj-ea"/>
              </a:rPr>
              <a:t>　火力への依存で温室効果ガスは削減できない</a:t>
            </a:r>
            <a:endParaRPr lang="en-US" altLang="ja-JP" sz="2000" b="1" dirty="0">
              <a:latin typeface="+mj-ea"/>
              <a:ea typeface="+mj-ea"/>
            </a:endParaRPr>
          </a:p>
          <a:p>
            <a:pPr lvl="0"/>
            <a:endParaRPr lang="en-US" altLang="ja-JP" sz="2000" b="1" dirty="0">
              <a:latin typeface="+mj-ea"/>
              <a:ea typeface="+mj-ea"/>
            </a:endParaRPr>
          </a:p>
          <a:p>
            <a:pPr lvl="0"/>
            <a:r>
              <a:rPr lang="ja-JP" altLang="ja-JP" sz="2000" b="1" dirty="0"/>
              <a:t>温暖化対策の切り札は温暖化ガス発生が極少の原子力発電しかない</a:t>
            </a:r>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13</a:t>
            </a:fld>
            <a:endParaRPr kumimoji="1" lang="ja-JP" altLang="en-US"/>
          </a:p>
        </p:txBody>
      </p:sp>
    </p:spTree>
    <p:extLst>
      <p:ext uri="{BB962C8B-B14F-4D97-AF65-F5344CB8AC3E}">
        <p14:creationId xmlns:p14="http://schemas.microsoft.com/office/powerpoint/2010/main" val="259731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67544" y="252095"/>
            <a:ext cx="9144000" cy="6469380"/>
          </a:xfrm>
          <a:prstGeom prst="rect">
            <a:avLst/>
          </a:prstGeom>
        </p:spPr>
      </p:pic>
      <p:sp>
        <p:nvSpPr>
          <p:cNvPr id="2" name="スライド番号プレースホルダー 1"/>
          <p:cNvSpPr>
            <a:spLocks noGrp="1"/>
          </p:cNvSpPr>
          <p:nvPr>
            <p:ph type="sldNum" sz="quarter" idx="12"/>
          </p:nvPr>
        </p:nvSpPr>
        <p:spPr>
          <a:xfrm>
            <a:off x="6084168" y="6356350"/>
            <a:ext cx="2602632" cy="365125"/>
          </a:xfrm>
        </p:spPr>
        <p:txBody>
          <a:bodyPr/>
          <a:lstStyle/>
          <a:p>
            <a:fld id="{0BA1A07C-239A-484A-B19C-10937A2E68B8}" type="slidenum">
              <a:rPr kumimoji="1" lang="ja-JP" altLang="en-US" smtClean="0"/>
              <a:t>14</a:t>
            </a:fld>
            <a:endParaRPr kumimoji="1" lang="ja-JP" altLang="en-US" dirty="0"/>
          </a:p>
        </p:txBody>
      </p:sp>
      <p:sp>
        <p:nvSpPr>
          <p:cNvPr id="4" name="正方形/長方形 3"/>
          <p:cNvSpPr/>
          <p:nvPr/>
        </p:nvSpPr>
        <p:spPr>
          <a:xfrm>
            <a:off x="5508104" y="6385242"/>
            <a:ext cx="2880320" cy="30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出典；　</a:t>
            </a:r>
            <a:r>
              <a:rPr kumimoji="1" lang="ja-JP" altLang="en-US" sz="1050" b="1" dirty="0">
                <a:solidFill>
                  <a:schemeClr val="tx1"/>
                </a:solidFill>
              </a:rPr>
              <a:t>電事連原子力・エネルギー図面集２０１６</a:t>
            </a:r>
            <a:r>
              <a:rPr kumimoji="1" lang="ja-JP" altLang="en-US" sz="1200" b="1" dirty="0"/>
              <a:t>　</a:t>
            </a:r>
          </a:p>
        </p:txBody>
      </p:sp>
      <p:sp>
        <p:nvSpPr>
          <p:cNvPr id="5" name="正方形/長方形 4"/>
          <p:cNvSpPr/>
          <p:nvPr/>
        </p:nvSpPr>
        <p:spPr>
          <a:xfrm>
            <a:off x="5724128" y="6356350"/>
            <a:ext cx="2448272" cy="30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586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太陽光、風力はクリーンと言われるが</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en-US" sz="2800" b="1" i="1" dirty="0">
                <a:solidFill>
                  <a:schemeClr val="accent6">
                    <a:lumMod val="50000"/>
                  </a:schemeClr>
                </a:solidFill>
                <a:latin typeface="HGP創英角ﾎﾟｯﾌﾟ体" panose="040B0A00000000000000" pitchFamily="50" charset="-128"/>
                <a:ea typeface="HGP創英角ﾎﾟｯﾌﾟ体" panose="040B0A00000000000000" pitchFamily="50" charset="-128"/>
              </a:rPr>
              <a:t>火力への依存で</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温室効果ガスは削減できない</a:t>
            </a:r>
            <a:endParaRPr lang="en-US"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15616" y="1844824"/>
            <a:ext cx="6696744" cy="3917031"/>
          </a:xfrm>
        </p:spPr>
        <p:txBody>
          <a:bodyPr>
            <a:normAutofit/>
          </a:bodyPr>
          <a:lstStyle/>
          <a:p>
            <a:r>
              <a:rPr lang="ja-JP" altLang="ja-JP" sz="2000" b="1" dirty="0"/>
              <a:t>太陽光、風力</a:t>
            </a:r>
            <a:r>
              <a:rPr lang="ja-JP" altLang="en-US" sz="2000" b="1" dirty="0"/>
              <a:t>を補完する火力は大量の温室効果ガスを　発生して、太陽光、風力発電による温室効果ガスの削減効果は薄められる</a:t>
            </a:r>
            <a:endParaRPr lang="en-US" altLang="ja-JP" sz="2000" b="1" dirty="0"/>
          </a:p>
          <a:p>
            <a:endParaRPr lang="en-US" altLang="ja-JP" sz="2000" b="1" dirty="0"/>
          </a:p>
          <a:p>
            <a:r>
              <a:rPr lang="ja-JP" altLang="en-US" sz="2000" b="1" dirty="0"/>
              <a:t>従って発電量</a:t>
            </a:r>
            <a:r>
              <a:rPr lang="en-US" altLang="ja-JP" sz="2000" b="1" dirty="0"/>
              <a:t>kwh</a:t>
            </a:r>
            <a:r>
              <a:rPr lang="ja-JP" altLang="en-US" sz="2000" b="1" dirty="0"/>
              <a:t>当たりの温室効果ガスの排出量はなかなか下がらない</a:t>
            </a:r>
            <a:endParaRPr lang="en-US" altLang="ja-JP" sz="2000" b="1" dirty="0"/>
          </a:p>
          <a:p>
            <a:endParaRPr lang="en-US" altLang="ja-JP" sz="2000" b="1" dirty="0"/>
          </a:p>
          <a:p>
            <a:r>
              <a:rPr lang="ja-JP" altLang="en-US" sz="2000" b="1" dirty="0"/>
              <a:t>ドイツでは</a:t>
            </a:r>
            <a:r>
              <a:rPr lang="en-US" altLang="ja-JP" sz="2000" b="1" dirty="0"/>
              <a:t>1</a:t>
            </a:r>
            <a:r>
              <a:rPr lang="ja-JP" altLang="en-US" sz="2000" b="1" dirty="0"/>
              <a:t>億</a:t>
            </a:r>
            <a:r>
              <a:rPr lang="en-US" altLang="ja-JP" sz="2000" b="1" dirty="0"/>
              <a:t>kw</a:t>
            </a:r>
            <a:r>
              <a:rPr lang="ja-JP" altLang="en-US" sz="2000" b="1" dirty="0" err="1"/>
              <a:t>にも</a:t>
            </a:r>
            <a:r>
              <a:rPr lang="ja-JP" altLang="en-US" sz="2000" b="1" dirty="0"/>
              <a:t>及ぶ太陽光・風力発電設備ができ　運用されているが　実際の温室効果ガスの排出量は横ばいで下がらず、</a:t>
            </a:r>
            <a:r>
              <a:rPr lang="en-US" altLang="ja-JP" sz="2000" b="1" dirty="0"/>
              <a:t>2020</a:t>
            </a:r>
            <a:r>
              <a:rPr lang="ja-JP" altLang="en-US" sz="2000" b="1" dirty="0"/>
              <a:t>年、</a:t>
            </a:r>
            <a:r>
              <a:rPr lang="en-US" altLang="ja-JP" sz="2000" b="1" dirty="0"/>
              <a:t>2030</a:t>
            </a:r>
            <a:r>
              <a:rPr lang="ja-JP" altLang="en-US" sz="2000" b="1" dirty="0"/>
              <a:t>年目標の達成が絶望的な　状態にある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15</a:t>
            </a:fld>
            <a:endParaRPr kumimoji="1" lang="ja-JP" altLang="en-US"/>
          </a:p>
        </p:txBody>
      </p:sp>
    </p:spTree>
    <p:extLst>
      <p:ext uri="{BB962C8B-B14F-4D97-AF65-F5344CB8AC3E}">
        <p14:creationId xmlns:p14="http://schemas.microsoft.com/office/powerpoint/2010/main" val="190246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16</a:t>
            </a:fld>
            <a:endParaRPr kumimoji="1" lang="ja-JP" altLang="en-US"/>
          </a:p>
        </p:txBody>
      </p:sp>
      <p:sp>
        <p:nvSpPr>
          <p:cNvPr id="5" name="正方形/長方形 4"/>
          <p:cNvSpPr/>
          <p:nvPr/>
        </p:nvSpPr>
        <p:spPr>
          <a:xfrm>
            <a:off x="971600" y="548680"/>
            <a:ext cx="698477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ドイツにおける温室効果ガスの削減目標</a:t>
            </a:r>
            <a:endParaRPr kumimoji="1" lang="ja-JP" altLang="en-US" sz="2400" b="1" dirty="0"/>
          </a:p>
        </p:txBody>
      </p:sp>
      <p:pic>
        <p:nvPicPr>
          <p:cNvPr id="6" name="図 5"/>
          <p:cNvPicPr>
            <a:picLocks noChangeAspect="1"/>
          </p:cNvPicPr>
          <p:nvPr/>
        </p:nvPicPr>
        <p:blipFill>
          <a:blip r:embed="rId2"/>
          <a:stretch>
            <a:fillRect/>
          </a:stretch>
        </p:blipFill>
        <p:spPr>
          <a:xfrm>
            <a:off x="34290" y="1150620"/>
            <a:ext cx="9075420" cy="4556760"/>
          </a:xfrm>
          <a:prstGeom prst="rect">
            <a:avLst/>
          </a:prstGeom>
        </p:spPr>
      </p:pic>
      <p:sp>
        <p:nvSpPr>
          <p:cNvPr id="3" name="正方形/長方形 2"/>
          <p:cNvSpPr/>
          <p:nvPr/>
        </p:nvSpPr>
        <p:spPr>
          <a:xfrm>
            <a:off x="4761166" y="6411954"/>
            <a:ext cx="3168352" cy="253916"/>
          </a:xfrm>
          <a:prstGeom prst="rect">
            <a:avLst/>
          </a:prstGeom>
        </p:spPr>
        <p:txBody>
          <a:bodyPr wrap="square">
            <a:spAutoFit/>
          </a:bodyPr>
          <a:lstStyle/>
          <a:p>
            <a:r>
              <a:rPr lang="ja-JP" altLang="ja-JP" sz="1050" b="1" dirty="0">
                <a:latin typeface="+mn-ea"/>
              </a:rPr>
              <a:t>出</a:t>
            </a:r>
            <a:r>
              <a:rPr lang="ja-JP" altLang="en-US" sz="1050" b="1" dirty="0">
                <a:latin typeface="+mn-ea"/>
              </a:rPr>
              <a:t>典</a:t>
            </a:r>
            <a:r>
              <a:rPr lang="ja-JP" altLang="ja-JP" sz="1050" b="1" dirty="0">
                <a:latin typeface="+mn-ea"/>
              </a:rPr>
              <a:t>：</a:t>
            </a:r>
            <a:r>
              <a:rPr lang="ja-JP" altLang="en-US" sz="1050" b="1" dirty="0">
                <a:latin typeface="+mn-ea"/>
              </a:rPr>
              <a:t>　</a:t>
            </a:r>
            <a:r>
              <a:rPr lang="en-US" altLang="ja-JP" sz="1050" b="1" dirty="0">
                <a:latin typeface="+mn-ea"/>
              </a:rPr>
              <a:t>Agora </a:t>
            </a:r>
            <a:r>
              <a:rPr lang="en-US" altLang="ja-JP" sz="1050" b="1" dirty="0" err="1">
                <a:latin typeface="+mn-ea"/>
              </a:rPr>
              <a:t>Energiewende</a:t>
            </a:r>
            <a:r>
              <a:rPr lang="en-US" altLang="ja-JP" sz="1050" b="1" dirty="0">
                <a:latin typeface="+mn-ea"/>
              </a:rPr>
              <a:t> 2017</a:t>
            </a:r>
            <a:r>
              <a:rPr lang="ja-JP" altLang="ja-JP" sz="1050" b="1" dirty="0">
                <a:latin typeface="+mn-ea"/>
              </a:rPr>
              <a:t>年値速報レポート</a:t>
            </a:r>
            <a:endParaRPr lang="ja-JP" altLang="ja-JP" sz="1050" dirty="0">
              <a:latin typeface="+mn-ea"/>
            </a:endParaRPr>
          </a:p>
        </p:txBody>
      </p:sp>
      <p:sp>
        <p:nvSpPr>
          <p:cNvPr id="4" name="正方形/長方形 3"/>
          <p:cNvSpPr/>
          <p:nvPr/>
        </p:nvSpPr>
        <p:spPr>
          <a:xfrm>
            <a:off x="6084168" y="2276872"/>
            <a:ext cx="115241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latin typeface="HG創英角ﾎﾟｯﾌﾟ体" panose="040B0A09000000000000" pitchFamily="49" charset="-128"/>
                <a:ea typeface="HG創英角ﾎﾟｯﾌﾟ体" panose="040B0A09000000000000" pitchFamily="49" charset="-128"/>
              </a:rPr>
              <a:t>(1990</a:t>
            </a:r>
            <a:r>
              <a:rPr kumimoji="1" lang="ja-JP" altLang="en-US" sz="1000" dirty="0">
                <a:solidFill>
                  <a:schemeClr val="tx1"/>
                </a:solidFill>
                <a:latin typeface="HG創英角ﾎﾟｯﾌﾟ体" panose="040B0A09000000000000" pitchFamily="49" charset="-128"/>
                <a:ea typeface="HG創英角ﾎﾟｯﾌﾟ体" panose="040B0A09000000000000" pitchFamily="49" charset="-128"/>
              </a:rPr>
              <a:t>年に比べ）</a:t>
            </a:r>
          </a:p>
        </p:txBody>
      </p:sp>
      <p:sp>
        <p:nvSpPr>
          <p:cNvPr id="7" name="正方形/長方形 6"/>
          <p:cNvSpPr/>
          <p:nvPr/>
        </p:nvSpPr>
        <p:spPr>
          <a:xfrm>
            <a:off x="7909338" y="2636912"/>
            <a:ext cx="115241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latin typeface="HG創英角ﾎﾟｯﾌﾟ体" panose="040B0A09000000000000" pitchFamily="49" charset="-128"/>
                <a:ea typeface="HG創英角ﾎﾟｯﾌﾟ体" panose="040B0A09000000000000" pitchFamily="49" charset="-128"/>
              </a:rPr>
              <a:t>(1990</a:t>
            </a:r>
            <a:r>
              <a:rPr kumimoji="1" lang="ja-JP" altLang="en-US" sz="1000" dirty="0">
                <a:solidFill>
                  <a:schemeClr val="tx1"/>
                </a:solidFill>
                <a:latin typeface="HG創英角ﾎﾟｯﾌﾟ体" panose="040B0A09000000000000" pitchFamily="49" charset="-128"/>
                <a:ea typeface="HG創英角ﾎﾟｯﾌﾟ体" panose="040B0A09000000000000" pitchFamily="49" charset="-128"/>
              </a:rPr>
              <a:t>年に比べ）</a:t>
            </a:r>
          </a:p>
        </p:txBody>
      </p:sp>
    </p:spTree>
    <p:extLst>
      <p:ext uri="{BB962C8B-B14F-4D97-AF65-F5344CB8AC3E}">
        <p14:creationId xmlns:p14="http://schemas.microsoft.com/office/powerpoint/2010/main" val="319740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温暖化対策の切り札は温暖化ガス発生が</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極少の原子力発電しかない</a:t>
            </a:r>
          </a:p>
        </p:txBody>
      </p:sp>
      <p:sp>
        <p:nvSpPr>
          <p:cNvPr id="3" name="コンテンツ プレースホルダー 2"/>
          <p:cNvSpPr>
            <a:spLocks noGrp="1"/>
          </p:cNvSpPr>
          <p:nvPr>
            <p:ph idx="1"/>
          </p:nvPr>
        </p:nvSpPr>
        <p:spPr>
          <a:xfrm>
            <a:off x="1331640" y="2060848"/>
            <a:ext cx="6408712" cy="3096344"/>
          </a:xfrm>
        </p:spPr>
        <p:txBody>
          <a:bodyPr>
            <a:normAutofit lnSpcReduction="10000"/>
          </a:bodyPr>
          <a:lstStyle/>
          <a:p>
            <a:r>
              <a:rPr lang="ja-JP" altLang="en-US" sz="2000" b="1" dirty="0"/>
              <a:t>先の震災で原発運転停止以降　日本の</a:t>
            </a:r>
            <a:r>
              <a:rPr lang="ja-JP" altLang="ja-JP" sz="2000" b="1" dirty="0"/>
              <a:t>温室効果ガス</a:t>
            </a:r>
            <a:r>
              <a:rPr lang="ja-JP" altLang="en-US" sz="2000" b="1" dirty="0"/>
              <a:t>の総排出量は増加を続けている</a:t>
            </a:r>
            <a:endParaRPr lang="en-US" altLang="ja-JP" sz="2000" b="1" dirty="0"/>
          </a:p>
          <a:p>
            <a:endParaRPr lang="en-US" altLang="ja-JP" sz="2000" b="1" dirty="0"/>
          </a:p>
          <a:p>
            <a:r>
              <a:rPr lang="ja-JP" altLang="ja-JP" sz="2000" b="1" dirty="0"/>
              <a:t>火力発電に代えて原子力発電と再生可能エネルギー発電と組み合わせれば温室効果ガスの発生は最小限となる</a:t>
            </a:r>
            <a:endParaRPr lang="en-US" altLang="ja-JP" sz="2000" b="1" dirty="0"/>
          </a:p>
          <a:p>
            <a:endParaRPr lang="ja-JP" altLang="ja-JP" sz="2000" dirty="0"/>
          </a:p>
          <a:p>
            <a:r>
              <a:rPr lang="en-US" altLang="ja-JP" sz="2000" b="1" dirty="0"/>
              <a:t>2050</a:t>
            </a:r>
            <a:r>
              <a:rPr lang="ja-JP" altLang="ja-JP" sz="2000" b="1" dirty="0"/>
              <a:t>年に温室効果ガス</a:t>
            </a:r>
            <a:r>
              <a:rPr lang="en-US" altLang="ja-JP" sz="2000" b="1" dirty="0"/>
              <a:t>80%</a:t>
            </a:r>
            <a:r>
              <a:rPr lang="ja-JP" altLang="ja-JP" sz="2000" b="1" dirty="0"/>
              <a:t>低減するとする</a:t>
            </a:r>
            <a:r>
              <a:rPr lang="ja-JP" altLang="en-US" sz="2000" b="1" dirty="0"/>
              <a:t>我が国の　</a:t>
            </a:r>
            <a:r>
              <a:rPr lang="ja-JP" altLang="ja-JP" sz="2000" b="1" dirty="0"/>
              <a:t>国際的約束は原子力発電の大幅投入なしでは達成できない</a:t>
            </a:r>
            <a:r>
              <a:rPr lang="en-US" altLang="ja-JP" sz="2000" b="1" dirty="0"/>
              <a:t> </a:t>
            </a:r>
          </a:p>
          <a:p>
            <a:endParaRPr lang="en-US" altLang="ja-JP" sz="2000" b="1" dirty="0"/>
          </a:p>
          <a:p>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17</a:t>
            </a:fld>
            <a:endParaRPr kumimoji="1" lang="ja-JP" altLang="en-US"/>
          </a:p>
        </p:txBody>
      </p:sp>
    </p:spTree>
    <p:extLst>
      <p:ext uri="{BB962C8B-B14F-4D97-AF65-F5344CB8AC3E}">
        <p14:creationId xmlns:p14="http://schemas.microsoft.com/office/powerpoint/2010/main" val="118008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18</a:t>
            </a:fld>
            <a:endParaRPr kumimoji="1" lang="ja-JP" altLang="en-US"/>
          </a:p>
        </p:txBody>
      </p:sp>
      <p:sp>
        <p:nvSpPr>
          <p:cNvPr id="3" name="正方形/長方形 2"/>
          <p:cNvSpPr/>
          <p:nvPr/>
        </p:nvSpPr>
        <p:spPr>
          <a:xfrm>
            <a:off x="5436096" y="6438473"/>
            <a:ext cx="2726196" cy="253916"/>
          </a:xfrm>
          <a:prstGeom prst="rect">
            <a:avLst/>
          </a:prstGeom>
        </p:spPr>
        <p:txBody>
          <a:bodyPr wrap="square">
            <a:spAutoFit/>
          </a:bodyPr>
          <a:lstStyle/>
          <a:p>
            <a:r>
              <a:rPr lang="ja-JP" altLang="en-US" sz="1050" b="1" dirty="0"/>
              <a:t>出典；　</a:t>
            </a:r>
            <a:r>
              <a:rPr lang="ja-JP" altLang="en-US" sz="1050" b="1" dirty="0">
                <a:latin typeface="+mj-ea"/>
                <a:ea typeface="+mj-ea"/>
              </a:rPr>
              <a:t>資源エネ庁　日本のエネルギー２０１</a:t>
            </a:r>
            <a:r>
              <a:rPr lang="en-US" altLang="ja-JP" sz="1050" b="1" dirty="0">
                <a:latin typeface="+mj-ea"/>
                <a:ea typeface="+mj-ea"/>
              </a:rPr>
              <a:t>7</a:t>
            </a:r>
            <a:endParaRPr lang="ja-JP" altLang="en-US" sz="1050" b="1" dirty="0">
              <a:latin typeface="+mj-ea"/>
              <a:ea typeface="+mj-ea"/>
            </a:endParaRPr>
          </a:p>
        </p:txBody>
      </p:sp>
      <p:pic>
        <p:nvPicPr>
          <p:cNvPr id="4" name="図 3"/>
          <p:cNvPicPr>
            <a:picLocks noChangeAspect="1"/>
          </p:cNvPicPr>
          <p:nvPr/>
        </p:nvPicPr>
        <p:blipFill>
          <a:blip r:embed="rId2"/>
          <a:stretch>
            <a:fillRect/>
          </a:stretch>
        </p:blipFill>
        <p:spPr>
          <a:xfrm>
            <a:off x="0" y="609600"/>
            <a:ext cx="9144000" cy="5638800"/>
          </a:xfrm>
          <a:prstGeom prst="rect">
            <a:avLst/>
          </a:prstGeom>
        </p:spPr>
      </p:pic>
    </p:spTree>
    <p:extLst>
      <p:ext uri="{BB962C8B-B14F-4D97-AF65-F5344CB8AC3E}">
        <p14:creationId xmlns:p14="http://schemas.microsoft.com/office/powerpoint/2010/main" val="366851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pPr lvl="0"/>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３．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脱原発・再エネ全面依存は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国民負担の増大で国民生活を脅かす （経済性</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87624" y="2348880"/>
            <a:ext cx="6624736" cy="3816424"/>
          </a:xfrm>
        </p:spPr>
        <p:txBody>
          <a:bodyPr>
            <a:normAutofit/>
          </a:bodyPr>
          <a:lstStyle/>
          <a:p>
            <a:pPr lvl="0"/>
            <a:r>
              <a:rPr lang="ja-JP" altLang="ja-JP" sz="2000" b="1" dirty="0"/>
              <a:t>太陽光、風力の発電コストは高く、再エネ賦課金なしでは採算が取れない</a:t>
            </a:r>
            <a:endParaRPr lang="en-US" altLang="ja-JP" sz="2000" b="1" dirty="0"/>
          </a:p>
          <a:p>
            <a:pPr lvl="0"/>
            <a:endParaRPr lang="ja-JP" altLang="ja-JP" sz="2000" dirty="0"/>
          </a:p>
          <a:p>
            <a:pPr lvl="0"/>
            <a:r>
              <a:rPr lang="ja-JP" altLang="ja-JP" sz="2000" b="1" dirty="0"/>
              <a:t>再エネ賦課金は現状でも過大であり、国民負担は今後とも極端に増大する</a:t>
            </a:r>
            <a:endParaRPr lang="en-US" altLang="ja-JP" sz="2000" b="1" dirty="0"/>
          </a:p>
          <a:p>
            <a:pPr lvl="0"/>
            <a:endParaRPr lang="ja-JP" altLang="ja-JP" sz="2000" dirty="0"/>
          </a:p>
          <a:p>
            <a:pPr lvl="0"/>
            <a:r>
              <a:rPr lang="ja-JP" altLang="ja-JP" sz="2000" b="1" dirty="0"/>
              <a:t>原発停止に伴い化石燃料の大量輸入で貴重な国</a:t>
            </a:r>
            <a:r>
              <a:rPr lang="ja-JP" altLang="en-US" sz="2000" b="1" dirty="0"/>
              <a:t>富</a:t>
            </a:r>
            <a:r>
              <a:rPr lang="ja-JP" altLang="ja-JP" sz="2000" b="1" dirty="0"/>
              <a:t>が</a:t>
            </a:r>
            <a:r>
              <a:rPr lang="ja-JP" altLang="en-US" sz="2000" b="1" dirty="0"/>
              <a:t>　流出して</a:t>
            </a:r>
            <a:r>
              <a:rPr lang="ja-JP" altLang="ja-JP" sz="2000" b="1" dirty="0"/>
              <a:t>いる</a:t>
            </a:r>
            <a:endParaRPr lang="en-US" altLang="ja-JP" sz="2000" b="1" dirty="0"/>
          </a:p>
          <a:p>
            <a:pPr lvl="0"/>
            <a:endParaRPr lang="ja-JP" altLang="ja-JP" sz="2000" dirty="0"/>
          </a:p>
          <a:p>
            <a:pPr lvl="0"/>
            <a:r>
              <a:rPr lang="ja-JP" altLang="ja-JP" sz="2000" b="1" dirty="0"/>
              <a:t>脱原発・再エネ依存は国民生活を脅かすのみならず国家経済を破綻させる</a:t>
            </a:r>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19</a:t>
            </a:fld>
            <a:endParaRPr kumimoji="1" lang="ja-JP" altLang="en-US"/>
          </a:p>
        </p:txBody>
      </p:sp>
    </p:spTree>
    <p:extLst>
      <p:ext uri="{BB962C8B-B14F-4D97-AF65-F5344CB8AC3E}">
        <p14:creationId xmlns:p14="http://schemas.microsoft.com/office/powerpoint/2010/main" val="1796187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229600" cy="634082"/>
          </a:xfrm>
        </p:spPr>
        <p:txBody>
          <a:bodyPr>
            <a:normAutofit/>
          </a:bodyPr>
          <a:lstStyle/>
          <a:p>
            <a:r>
              <a:rPr kumimoji="1"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目次</a:t>
            </a:r>
          </a:p>
        </p:txBody>
      </p:sp>
      <p:sp>
        <p:nvSpPr>
          <p:cNvPr id="3" name="コンテンツ プレースホルダー 2"/>
          <p:cNvSpPr>
            <a:spLocks noGrp="1"/>
          </p:cNvSpPr>
          <p:nvPr>
            <p:ph idx="1"/>
          </p:nvPr>
        </p:nvSpPr>
        <p:spPr>
          <a:xfrm>
            <a:off x="1331640" y="1173143"/>
            <a:ext cx="6696744" cy="5184576"/>
          </a:xfrm>
        </p:spPr>
        <p:txBody>
          <a:bodyPr>
            <a:noAutofit/>
          </a:bodyPr>
          <a:lstStyle/>
          <a:p>
            <a:pPr marL="0" lvl="0" indent="0">
              <a:buNone/>
            </a:pPr>
            <a:r>
              <a:rPr lang="ja-JP" altLang="en-US" sz="700" b="1" dirty="0"/>
              <a:t>　　           </a:t>
            </a:r>
            <a:r>
              <a:rPr lang="ja-JP" altLang="ja-JP" sz="1400" b="1" dirty="0"/>
              <a:t>はじめに</a:t>
            </a:r>
            <a:endParaRPr lang="en-US" altLang="ja-JP" sz="1400" b="1" dirty="0"/>
          </a:p>
          <a:p>
            <a:pPr marL="0" lvl="0" indent="0">
              <a:buNone/>
            </a:pPr>
            <a:endParaRPr lang="ja-JP" altLang="ja-JP" sz="1050" b="1" dirty="0"/>
          </a:p>
          <a:p>
            <a:pPr marL="0" indent="0">
              <a:buNone/>
            </a:pPr>
            <a:r>
              <a:rPr lang="ja-JP" altLang="en-US" sz="1400" b="1" dirty="0"/>
              <a:t>１．　</a:t>
            </a:r>
            <a:r>
              <a:rPr lang="ja-JP" altLang="ja-JP" sz="1400" b="1" dirty="0"/>
              <a:t>電力安定供給の視点から 再生エネには限界がある</a:t>
            </a:r>
            <a:r>
              <a:rPr lang="en-US" altLang="ja-JP" sz="1400" b="1" dirty="0"/>
              <a:t> </a:t>
            </a:r>
            <a:r>
              <a:rPr lang="ja-JP" altLang="ja-JP" sz="1400" b="1" dirty="0"/>
              <a:t>（</a:t>
            </a:r>
            <a:r>
              <a:rPr lang="ja-JP" altLang="ja-JP" sz="1400" dirty="0">
                <a:latin typeface="HGP創英角ﾎﾟｯﾌﾟ体" panose="040B0A00000000000000" pitchFamily="50" charset="-128"/>
                <a:ea typeface="HGP創英角ﾎﾟｯﾌﾟ体" panose="040B0A00000000000000" pitchFamily="50" charset="-128"/>
              </a:rPr>
              <a:t>安定供給</a:t>
            </a:r>
            <a:r>
              <a:rPr lang="ja-JP" altLang="ja-JP" sz="1400" b="1" dirty="0"/>
              <a:t>）</a:t>
            </a:r>
          </a:p>
          <a:p>
            <a:pPr lvl="0"/>
            <a:endParaRPr lang="en-US" altLang="ja-JP" sz="1050" b="1" dirty="0"/>
          </a:p>
          <a:p>
            <a:pPr marL="0" lvl="0" indent="0">
              <a:buNone/>
            </a:pPr>
            <a:r>
              <a:rPr lang="ja-JP" altLang="en-US" sz="1400" b="1" dirty="0"/>
              <a:t>２．　</a:t>
            </a:r>
            <a:r>
              <a:rPr lang="ja-JP" altLang="ja-JP" sz="1400" b="1" dirty="0"/>
              <a:t>地球温暖化対策の柱として原子力発電は不可欠である</a:t>
            </a:r>
            <a:r>
              <a:rPr lang="en-US" altLang="ja-JP" sz="1400" b="1" dirty="0"/>
              <a:t> </a:t>
            </a:r>
            <a:r>
              <a:rPr lang="ja-JP" altLang="ja-JP" sz="1400" b="1" dirty="0"/>
              <a:t>（</a:t>
            </a:r>
            <a:r>
              <a:rPr lang="ja-JP" altLang="ja-JP" sz="1400" dirty="0">
                <a:latin typeface="HGP創英角ﾎﾟｯﾌﾟ体" panose="040B0A00000000000000" pitchFamily="50" charset="-128"/>
                <a:ea typeface="HGP創英角ﾎﾟｯﾌﾟ体" panose="040B0A00000000000000" pitchFamily="50" charset="-128"/>
              </a:rPr>
              <a:t>温暖化対策</a:t>
            </a:r>
            <a:r>
              <a:rPr lang="en-US" altLang="ja-JP" sz="1400" b="1" dirty="0"/>
              <a:t>)</a:t>
            </a:r>
            <a:endParaRPr lang="ja-JP" altLang="ja-JP" sz="1400" b="1" dirty="0"/>
          </a:p>
          <a:p>
            <a:pPr marL="0" lvl="0" indent="0">
              <a:buNone/>
            </a:pPr>
            <a:endParaRPr lang="en-US" altLang="ja-JP" sz="1050" b="1" dirty="0"/>
          </a:p>
          <a:p>
            <a:pPr marL="0" lvl="0" indent="0">
              <a:buNone/>
            </a:pPr>
            <a:r>
              <a:rPr lang="ja-JP" altLang="en-US" sz="1400" b="1" dirty="0"/>
              <a:t>３．　</a:t>
            </a:r>
            <a:r>
              <a:rPr lang="ja-JP" altLang="ja-JP" sz="1400" b="1" dirty="0"/>
              <a:t>脱原発・再エネ全面依存は国民負担の増大で国民生活を脅かす （</a:t>
            </a:r>
            <a:r>
              <a:rPr lang="ja-JP" altLang="ja-JP" sz="1400" dirty="0">
                <a:latin typeface="HGP創英角ﾎﾟｯﾌﾟ体" panose="040B0A00000000000000" pitchFamily="50" charset="-128"/>
                <a:ea typeface="HGP創英角ﾎﾟｯﾌﾟ体" panose="040B0A00000000000000" pitchFamily="50" charset="-128"/>
              </a:rPr>
              <a:t>経済性</a:t>
            </a:r>
            <a:r>
              <a:rPr lang="en-US" altLang="ja-JP" sz="1400" b="1" dirty="0"/>
              <a:t>)</a:t>
            </a:r>
            <a:endParaRPr lang="ja-JP" altLang="ja-JP" sz="1400" b="1" dirty="0"/>
          </a:p>
          <a:p>
            <a:pPr marL="0" indent="0">
              <a:buNone/>
            </a:pPr>
            <a:r>
              <a:rPr lang="en-US" altLang="ja-JP" sz="1400" b="1" dirty="0"/>
              <a:t> </a:t>
            </a:r>
            <a:endParaRPr lang="ja-JP" altLang="ja-JP" sz="1050" b="1" dirty="0"/>
          </a:p>
          <a:p>
            <a:pPr marL="0" lvl="0" indent="0">
              <a:buNone/>
            </a:pPr>
            <a:r>
              <a:rPr lang="ja-JP" altLang="en-US" sz="1400" b="1" dirty="0"/>
              <a:t>４．　</a:t>
            </a:r>
            <a:r>
              <a:rPr lang="ja-JP" altLang="ja-JP" sz="1400" b="1" dirty="0"/>
              <a:t>我が国のエネルギー安全保障上　原子力の利用は欠かせない</a:t>
            </a:r>
            <a:r>
              <a:rPr lang="en-US" altLang="ja-JP" sz="1400" b="1" dirty="0"/>
              <a:t> </a:t>
            </a:r>
            <a:r>
              <a:rPr lang="ja-JP" altLang="ja-JP" sz="1400" b="1" dirty="0"/>
              <a:t>（</a:t>
            </a:r>
            <a:r>
              <a:rPr lang="ja-JP" altLang="ja-JP" sz="1400" dirty="0">
                <a:latin typeface="HGP創英角ﾎﾟｯﾌﾟ体" panose="040B0A00000000000000" pitchFamily="50" charset="-128"/>
                <a:ea typeface="HGP創英角ﾎﾟｯﾌﾟ体" panose="040B0A00000000000000" pitchFamily="50" charset="-128"/>
              </a:rPr>
              <a:t>安全保障</a:t>
            </a:r>
            <a:r>
              <a:rPr lang="en-US" altLang="ja-JP" sz="1400" b="1" dirty="0"/>
              <a:t>)</a:t>
            </a:r>
          </a:p>
          <a:p>
            <a:pPr marL="0" lvl="0" indent="0">
              <a:buNone/>
            </a:pPr>
            <a:endParaRPr lang="ja-JP" altLang="ja-JP" sz="1050" b="1" dirty="0"/>
          </a:p>
          <a:p>
            <a:pPr marL="0" lvl="0" indent="0">
              <a:buNone/>
            </a:pPr>
            <a:r>
              <a:rPr lang="ja-JP" altLang="en-US" sz="1400" b="1" dirty="0">
                <a:latin typeface="+mj-ea"/>
              </a:rPr>
              <a:t>５．　</a:t>
            </a:r>
            <a:r>
              <a:rPr lang="ja-JP" altLang="ja-JP" sz="1400" b="1" dirty="0">
                <a:latin typeface="+mj-ea"/>
              </a:rPr>
              <a:t>安全リスクゼロの追求は国民を幸福にできない</a:t>
            </a:r>
            <a:r>
              <a:rPr lang="en-US" altLang="ja-JP" sz="1400" b="1" dirty="0">
                <a:latin typeface="+mj-ea"/>
              </a:rPr>
              <a:t> </a:t>
            </a:r>
            <a:r>
              <a:rPr lang="ja-JP" altLang="ja-JP" sz="1400" b="1" dirty="0">
                <a:latin typeface="+mj-ea"/>
              </a:rPr>
              <a:t>（</a:t>
            </a:r>
            <a:r>
              <a:rPr lang="ja-JP" altLang="ja-JP" sz="1400" dirty="0">
                <a:latin typeface="HGP創英角ﾎﾟｯﾌﾟ体" panose="040B0A00000000000000" pitchFamily="50" charset="-128"/>
                <a:ea typeface="HGP創英角ﾎﾟｯﾌﾟ体" panose="040B0A00000000000000" pitchFamily="50" charset="-128"/>
              </a:rPr>
              <a:t>原子力安全</a:t>
            </a:r>
            <a:r>
              <a:rPr lang="en-US" altLang="ja-JP" sz="1400" b="1" dirty="0">
                <a:latin typeface="+mj-ea"/>
              </a:rPr>
              <a:t>)</a:t>
            </a:r>
          </a:p>
          <a:p>
            <a:pPr marL="0" lvl="0" indent="0">
              <a:buNone/>
            </a:pPr>
            <a:endParaRPr lang="en-US" altLang="ja-JP" sz="1050" b="1" dirty="0">
              <a:latin typeface="+mj-ea"/>
            </a:endParaRPr>
          </a:p>
          <a:p>
            <a:pPr marL="0" indent="0">
              <a:buNone/>
            </a:pPr>
            <a:r>
              <a:rPr lang="ja-JP" altLang="en-US" sz="1400" b="1" dirty="0">
                <a:latin typeface="+mj-ea"/>
              </a:rPr>
              <a:t>６．　核燃料サイクルにより日本のエネルギーは盤石に</a:t>
            </a:r>
            <a:r>
              <a:rPr lang="en-US" altLang="ja-JP" sz="1400" b="1" dirty="0">
                <a:latin typeface="+mj-ea"/>
              </a:rPr>
              <a:t> </a:t>
            </a:r>
            <a:r>
              <a:rPr lang="ja-JP" altLang="ja-JP" sz="1400" b="1" dirty="0">
                <a:latin typeface="+mj-ea"/>
              </a:rPr>
              <a:t>（</a:t>
            </a:r>
            <a:r>
              <a:rPr lang="en-US" altLang="ja-JP" sz="1400" dirty="0">
                <a:latin typeface="HGP創英角ﾎﾟｯﾌﾟ体" panose="040B0A00000000000000" pitchFamily="50" charset="-128"/>
                <a:ea typeface="HGP創英角ﾎﾟｯﾌﾟ体" panose="040B0A00000000000000" pitchFamily="50" charset="-128"/>
              </a:rPr>
              <a:t>Pu</a:t>
            </a:r>
            <a:r>
              <a:rPr lang="ja-JP" altLang="en-US" sz="1400" dirty="0">
                <a:latin typeface="HGP創英角ﾎﾟｯﾌﾟ体" panose="040B0A00000000000000" pitchFamily="50" charset="-128"/>
                <a:ea typeface="HGP創英角ﾎﾟｯﾌﾟ体" panose="040B0A00000000000000" pitchFamily="50" charset="-128"/>
              </a:rPr>
              <a:t>利用 </a:t>
            </a:r>
            <a:r>
              <a:rPr lang="en-US" altLang="ja-JP" sz="1400" b="1" dirty="0">
                <a:latin typeface="+mj-ea"/>
              </a:rPr>
              <a:t>)</a:t>
            </a:r>
          </a:p>
          <a:p>
            <a:pPr marL="0" lvl="0" indent="0">
              <a:buNone/>
            </a:pPr>
            <a:endParaRPr lang="en-US" altLang="ja-JP" sz="1400" b="1" dirty="0">
              <a:latin typeface="+mj-ea"/>
            </a:endParaRPr>
          </a:p>
          <a:p>
            <a:pPr marL="0" lvl="0" indent="0">
              <a:buNone/>
            </a:pPr>
            <a:r>
              <a:rPr lang="ja-JP" altLang="en-US" sz="1400" b="1" dirty="0">
                <a:latin typeface="+mj-ea"/>
              </a:rPr>
              <a:t>７．　高レベル放射性廃棄物</a:t>
            </a:r>
            <a:r>
              <a:rPr lang="ja-JP" altLang="ja-JP" sz="1400" b="1" dirty="0">
                <a:latin typeface="+mj-ea"/>
              </a:rPr>
              <a:t>は地中深く安全に処分</a:t>
            </a:r>
            <a:r>
              <a:rPr lang="ja-JP" altLang="en-US" sz="1400" b="1" dirty="0">
                <a:latin typeface="+mj-ea"/>
              </a:rPr>
              <a:t>する</a:t>
            </a:r>
            <a:r>
              <a:rPr lang="en-US" altLang="ja-JP" sz="1400" b="1" dirty="0">
                <a:latin typeface="+mj-ea"/>
              </a:rPr>
              <a:t> </a:t>
            </a:r>
            <a:r>
              <a:rPr lang="ja-JP" altLang="ja-JP" sz="1400" b="1" dirty="0">
                <a:latin typeface="+mj-ea"/>
              </a:rPr>
              <a:t>（</a:t>
            </a:r>
            <a:r>
              <a:rPr lang="ja-JP" altLang="ja-JP" sz="1400" dirty="0">
                <a:latin typeface="HGP創英角ﾎﾟｯﾌﾟ体" panose="040B0A00000000000000" pitchFamily="50" charset="-128"/>
                <a:ea typeface="HGP創英角ﾎﾟｯﾌﾟ体" panose="040B0A00000000000000" pitchFamily="50" charset="-128"/>
              </a:rPr>
              <a:t>廃棄物処分</a:t>
            </a:r>
            <a:r>
              <a:rPr lang="ja-JP" altLang="ja-JP" sz="1400" b="1" dirty="0">
                <a:latin typeface="+mj-ea"/>
              </a:rPr>
              <a:t>）</a:t>
            </a:r>
          </a:p>
          <a:p>
            <a:pPr marL="0" indent="0">
              <a:buNone/>
            </a:pPr>
            <a:r>
              <a:rPr lang="en-US" altLang="ja-JP" sz="1050" b="1" dirty="0">
                <a:latin typeface="+mj-ea"/>
              </a:rPr>
              <a:t> </a:t>
            </a:r>
            <a:endParaRPr lang="ja-JP" altLang="ja-JP" sz="1050" b="1" dirty="0">
              <a:latin typeface="+mj-ea"/>
            </a:endParaRPr>
          </a:p>
          <a:p>
            <a:pPr marL="0" lvl="0" indent="0">
              <a:buNone/>
            </a:pPr>
            <a:r>
              <a:rPr lang="ja-JP" altLang="en-US" sz="1400" b="1" dirty="0">
                <a:latin typeface="+mj-ea"/>
              </a:rPr>
              <a:t>８．　</a:t>
            </a:r>
            <a:r>
              <a:rPr lang="ja-JP" altLang="ja-JP" sz="1400" b="1" dirty="0">
                <a:latin typeface="+mj-ea"/>
              </a:rPr>
              <a:t>我が国の産業基盤維持のため、原子力産業の発展はゆるがせない</a:t>
            </a:r>
            <a:r>
              <a:rPr lang="en-US" altLang="ja-JP" sz="1400" b="1" dirty="0">
                <a:latin typeface="+mj-ea"/>
              </a:rPr>
              <a:t> </a:t>
            </a:r>
            <a:r>
              <a:rPr lang="ja-JP" altLang="ja-JP" sz="1400" b="1" dirty="0">
                <a:latin typeface="+mj-ea"/>
              </a:rPr>
              <a:t>（</a:t>
            </a:r>
            <a:r>
              <a:rPr lang="ja-JP" altLang="ja-JP" sz="1400" dirty="0">
                <a:latin typeface="HGP創英角ﾎﾟｯﾌﾟ体" panose="040B0A00000000000000" pitchFamily="50" charset="-128"/>
                <a:ea typeface="HGP創英角ﾎﾟｯﾌﾟ体" panose="040B0A00000000000000" pitchFamily="50" charset="-128"/>
              </a:rPr>
              <a:t>産業基盤</a:t>
            </a:r>
            <a:r>
              <a:rPr lang="en-US" altLang="ja-JP" sz="1400" b="1" dirty="0">
                <a:latin typeface="+mj-ea"/>
              </a:rPr>
              <a:t>)</a:t>
            </a:r>
            <a:endParaRPr lang="ja-JP" altLang="ja-JP" sz="1400" b="1" dirty="0">
              <a:latin typeface="+mj-ea"/>
            </a:endParaRPr>
          </a:p>
          <a:p>
            <a:pPr marL="0" indent="0">
              <a:buNone/>
            </a:pPr>
            <a:r>
              <a:rPr lang="en-US" altLang="ja-JP" sz="1050" b="1" dirty="0">
                <a:latin typeface="+mj-ea"/>
              </a:rPr>
              <a:t> </a:t>
            </a:r>
            <a:endParaRPr lang="ja-JP" altLang="ja-JP" sz="1050" b="1" dirty="0">
              <a:latin typeface="+mj-ea"/>
            </a:endParaRPr>
          </a:p>
          <a:p>
            <a:pPr marL="0" indent="0">
              <a:buNone/>
            </a:pPr>
            <a:r>
              <a:rPr lang="ja-JP" altLang="en-US" sz="1400" b="1" dirty="0">
                <a:latin typeface="+mj-ea"/>
              </a:rPr>
              <a:t>９．　</a:t>
            </a:r>
            <a:r>
              <a:rPr lang="ja-JP" altLang="ja-JP" sz="1400" b="1" dirty="0">
                <a:latin typeface="+mj-ea"/>
              </a:rPr>
              <a:t>原子力指向の世界的潮流の中で取り残されてよいのか</a:t>
            </a:r>
            <a:r>
              <a:rPr lang="en-US" altLang="ja-JP" sz="1400" b="1" dirty="0">
                <a:latin typeface="+mj-ea"/>
              </a:rPr>
              <a:t> </a:t>
            </a:r>
            <a:r>
              <a:rPr lang="ja-JP" altLang="ja-JP" sz="1400" b="1" dirty="0">
                <a:latin typeface="+mj-ea"/>
              </a:rPr>
              <a:t>（</a:t>
            </a:r>
            <a:r>
              <a:rPr lang="ja-JP" altLang="ja-JP" sz="1400" dirty="0">
                <a:latin typeface="HGP創英角ﾎﾟｯﾌﾟ体" panose="040B0A00000000000000" pitchFamily="50" charset="-128"/>
                <a:ea typeface="HGP創英角ﾎﾟｯﾌﾟ体" panose="040B0A00000000000000" pitchFamily="50" charset="-128"/>
              </a:rPr>
              <a:t>世界的潮流</a:t>
            </a:r>
            <a:r>
              <a:rPr lang="en-US" altLang="ja-JP" sz="1400" b="1" dirty="0">
                <a:latin typeface="+mj-ea"/>
              </a:rPr>
              <a:t>)</a:t>
            </a:r>
          </a:p>
          <a:p>
            <a:pPr marL="0" indent="0">
              <a:buNone/>
            </a:pPr>
            <a:endParaRPr lang="en-US" altLang="ja-JP" sz="1050" b="1" dirty="0">
              <a:latin typeface="+mj-ea"/>
            </a:endParaRPr>
          </a:p>
          <a:p>
            <a:pPr marL="0" indent="0">
              <a:buNone/>
            </a:pPr>
            <a:r>
              <a:rPr lang="ja-JP" altLang="en-US" sz="1400" b="1" dirty="0">
                <a:latin typeface="+mj-ea"/>
              </a:rPr>
              <a:t>１０．日本のエネルギーの未来は </a:t>
            </a:r>
            <a:r>
              <a:rPr lang="ja-JP" altLang="en-US" sz="1400" dirty="0">
                <a:latin typeface="HGP創英角ﾎﾟｯﾌﾟ体" panose="040B0A00000000000000" pitchFamily="50" charset="-128"/>
                <a:ea typeface="HGP創英角ﾎﾟｯﾌﾟ体" panose="040B0A00000000000000" pitchFamily="50" charset="-128"/>
              </a:rPr>
              <a:t>（原子力あるのみ）</a:t>
            </a:r>
            <a:endParaRPr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endParaRPr lang="ja-JP" altLang="ja-JP" sz="1050" b="1" dirty="0">
              <a:latin typeface="+mj-ea"/>
            </a:endParaRPr>
          </a:p>
          <a:p>
            <a:pPr marL="0" lvl="0" indent="0">
              <a:buNone/>
            </a:pPr>
            <a:r>
              <a:rPr lang="ja-JP" altLang="en-US" sz="1400" b="1" dirty="0">
                <a:latin typeface="+mj-ea"/>
              </a:rPr>
              <a:t>　　　あとがき</a:t>
            </a:r>
            <a:r>
              <a:rPr lang="en-US" altLang="ja-JP" sz="1400" b="1" dirty="0"/>
              <a:t> </a:t>
            </a:r>
            <a:endParaRPr lang="ja-JP" altLang="ja-JP" sz="1400" b="1" dirty="0"/>
          </a:p>
          <a:p>
            <a:endParaRPr kumimoji="1" lang="ja-JP" altLang="en-US" sz="4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2</a:t>
            </a:fld>
            <a:endParaRPr kumimoji="1" lang="ja-JP" altLang="en-US"/>
          </a:p>
        </p:txBody>
      </p:sp>
      <p:sp>
        <p:nvSpPr>
          <p:cNvPr id="5" name="正方形/長方形 4"/>
          <p:cNvSpPr/>
          <p:nvPr/>
        </p:nvSpPr>
        <p:spPr>
          <a:xfrm>
            <a:off x="7884368" y="476671"/>
            <a:ext cx="668760" cy="6244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頁</a:t>
            </a:r>
            <a:endParaRPr kumimoji="1" lang="en-US" altLang="ja-JP" sz="1600" dirty="0">
              <a:solidFill>
                <a:schemeClr val="tx1"/>
              </a:solidFill>
            </a:endParaRPr>
          </a:p>
          <a:p>
            <a:pPr algn="ctr"/>
            <a:endParaRPr lang="en-US" altLang="ja-JP" sz="1600" dirty="0">
              <a:solidFill>
                <a:schemeClr val="tx1"/>
              </a:solidFill>
            </a:endParaRPr>
          </a:p>
          <a:p>
            <a:pPr algn="ctr"/>
            <a:r>
              <a:rPr kumimoji="1" lang="en-US" altLang="ja-JP" sz="1600" dirty="0">
                <a:solidFill>
                  <a:schemeClr val="tx1"/>
                </a:solidFill>
              </a:rPr>
              <a:t>4</a:t>
            </a:r>
          </a:p>
          <a:p>
            <a:pPr algn="ctr"/>
            <a:endParaRPr lang="en-US" altLang="ja-JP" sz="1600" dirty="0">
              <a:solidFill>
                <a:schemeClr val="tx1"/>
              </a:solidFill>
            </a:endParaRPr>
          </a:p>
          <a:p>
            <a:pPr algn="ctr"/>
            <a:r>
              <a:rPr kumimoji="1" lang="en-US" altLang="ja-JP" sz="1600" dirty="0">
                <a:solidFill>
                  <a:schemeClr val="tx1"/>
                </a:solidFill>
              </a:rPr>
              <a:t>13</a:t>
            </a:r>
          </a:p>
          <a:p>
            <a:pPr algn="ctr"/>
            <a:endParaRPr lang="en-US" altLang="ja-JP" sz="1600" dirty="0">
              <a:solidFill>
                <a:schemeClr val="tx1"/>
              </a:solidFill>
            </a:endParaRPr>
          </a:p>
          <a:p>
            <a:pPr algn="ctr"/>
            <a:r>
              <a:rPr kumimoji="1" lang="en-US" altLang="ja-JP" sz="1600" dirty="0">
                <a:solidFill>
                  <a:schemeClr val="tx1"/>
                </a:solidFill>
              </a:rPr>
              <a:t>19</a:t>
            </a:r>
          </a:p>
          <a:p>
            <a:pPr algn="ctr"/>
            <a:endParaRPr lang="en-US" altLang="ja-JP" sz="1600" dirty="0">
              <a:solidFill>
                <a:schemeClr val="tx1"/>
              </a:solidFill>
            </a:endParaRPr>
          </a:p>
          <a:p>
            <a:pPr algn="ctr"/>
            <a:r>
              <a:rPr kumimoji="1" lang="en-US" altLang="ja-JP" sz="1600" dirty="0">
                <a:solidFill>
                  <a:schemeClr val="tx1"/>
                </a:solidFill>
              </a:rPr>
              <a:t>28</a:t>
            </a:r>
          </a:p>
          <a:p>
            <a:pPr algn="ctr"/>
            <a:endParaRPr lang="en-US" altLang="ja-JP" sz="1600" dirty="0">
              <a:solidFill>
                <a:schemeClr val="tx1"/>
              </a:solidFill>
            </a:endParaRPr>
          </a:p>
          <a:p>
            <a:pPr algn="ctr"/>
            <a:r>
              <a:rPr kumimoji="1" lang="en-US" altLang="ja-JP" sz="1600" dirty="0">
                <a:solidFill>
                  <a:schemeClr val="tx1"/>
                </a:solidFill>
              </a:rPr>
              <a:t>36</a:t>
            </a:r>
          </a:p>
          <a:p>
            <a:pPr algn="ctr"/>
            <a:endParaRPr lang="en-US" altLang="ja-JP" sz="1600" dirty="0">
              <a:solidFill>
                <a:schemeClr val="tx1"/>
              </a:solidFill>
            </a:endParaRPr>
          </a:p>
          <a:p>
            <a:pPr algn="ctr"/>
            <a:r>
              <a:rPr kumimoji="1" lang="en-US" altLang="ja-JP" sz="1600" dirty="0">
                <a:solidFill>
                  <a:schemeClr val="tx1"/>
                </a:solidFill>
              </a:rPr>
              <a:t>44</a:t>
            </a:r>
          </a:p>
          <a:p>
            <a:pPr algn="ctr"/>
            <a:endParaRPr lang="en-US" altLang="ja-JP" sz="1600" dirty="0">
              <a:solidFill>
                <a:schemeClr val="tx1"/>
              </a:solidFill>
            </a:endParaRPr>
          </a:p>
          <a:p>
            <a:pPr algn="ctr"/>
            <a:r>
              <a:rPr kumimoji="1" lang="en-US" altLang="ja-JP" sz="1600" dirty="0">
                <a:solidFill>
                  <a:schemeClr val="tx1"/>
                </a:solidFill>
              </a:rPr>
              <a:t>52</a:t>
            </a:r>
          </a:p>
          <a:p>
            <a:pPr algn="ctr"/>
            <a:endParaRPr lang="en-US" altLang="ja-JP" sz="1600" dirty="0">
              <a:solidFill>
                <a:schemeClr val="tx1"/>
              </a:solidFill>
            </a:endParaRPr>
          </a:p>
          <a:p>
            <a:pPr algn="ctr"/>
            <a:r>
              <a:rPr kumimoji="1" lang="en-US" altLang="ja-JP" sz="1600" dirty="0">
                <a:solidFill>
                  <a:schemeClr val="tx1"/>
                </a:solidFill>
              </a:rPr>
              <a:t>62</a:t>
            </a:r>
          </a:p>
          <a:p>
            <a:pPr algn="ctr"/>
            <a:endParaRPr lang="en-US" altLang="ja-JP" sz="1600" dirty="0">
              <a:solidFill>
                <a:schemeClr val="tx1"/>
              </a:solidFill>
            </a:endParaRPr>
          </a:p>
          <a:p>
            <a:pPr algn="ctr"/>
            <a:r>
              <a:rPr kumimoji="1" lang="en-US" altLang="ja-JP" sz="1600" dirty="0">
                <a:solidFill>
                  <a:schemeClr val="tx1"/>
                </a:solidFill>
              </a:rPr>
              <a:t>68</a:t>
            </a:r>
          </a:p>
          <a:p>
            <a:pPr algn="ctr"/>
            <a:endParaRPr lang="en-US" altLang="ja-JP" sz="1600" dirty="0">
              <a:solidFill>
                <a:schemeClr val="tx1"/>
              </a:solidFill>
            </a:endParaRPr>
          </a:p>
          <a:p>
            <a:pPr algn="ctr"/>
            <a:r>
              <a:rPr kumimoji="1" lang="en-US" altLang="ja-JP" sz="1600" dirty="0">
                <a:solidFill>
                  <a:schemeClr val="tx1"/>
                </a:solidFill>
              </a:rPr>
              <a:t>73</a:t>
            </a:r>
            <a:endParaRPr kumimoji="1" lang="ja-JP" altLang="en-US" sz="1600" dirty="0">
              <a:solidFill>
                <a:schemeClr val="tx1"/>
              </a:solidFill>
            </a:endParaRPr>
          </a:p>
        </p:txBody>
      </p:sp>
    </p:spTree>
    <p:extLst>
      <p:ext uri="{BB962C8B-B14F-4D97-AF65-F5344CB8AC3E}">
        <p14:creationId xmlns:p14="http://schemas.microsoft.com/office/powerpoint/2010/main" val="287451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太陽光、風力の発電コストは高く、</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再エネ賦課金なしでは採算が取れない</a:t>
            </a:r>
          </a:p>
        </p:txBody>
      </p:sp>
      <p:sp>
        <p:nvSpPr>
          <p:cNvPr id="3" name="コンテンツ プレースホルダー 2"/>
          <p:cNvSpPr>
            <a:spLocks noGrp="1"/>
          </p:cNvSpPr>
          <p:nvPr>
            <p:ph idx="1"/>
          </p:nvPr>
        </p:nvSpPr>
        <p:spPr>
          <a:xfrm>
            <a:off x="1043608" y="1938536"/>
            <a:ext cx="7056784" cy="4417814"/>
          </a:xfrm>
        </p:spPr>
        <p:txBody>
          <a:bodyPr>
            <a:normAutofit lnSpcReduction="10000"/>
          </a:bodyPr>
          <a:lstStyle/>
          <a:p>
            <a:r>
              <a:rPr lang="ja-JP" altLang="ja-JP" sz="2000" b="1" dirty="0"/>
              <a:t>太陽光、風力の電気は</a:t>
            </a:r>
            <a:r>
              <a:rPr lang="ja-JP" altLang="en-US" sz="2000" b="1" dirty="0"/>
              <a:t>エネルギー源が</a:t>
            </a:r>
            <a:r>
              <a:rPr lang="ja-JP" altLang="ja-JP" sz="2000" b="1" dirty="0"/>
              <a:t>希薄、低密度</a:t>
            </a:r>
            <a:r>
              <a:rPr lang="ja-JP" altLang="en-US" sz="2000" b="1" dirty="0"/>
              <a:t>であり、集めて利用するには沢山の設備と広い敷地を必要とする</a:t>
            </a:r>
            <a:endParaRPr lang="en-US" altLang="ja-JP" sz="2000" b="1" dirty="0"/>
          </a:p>
          <a:p>
            <a:endParaRPr lang="en-US" altLang="ja-JP" sz="2000" b="1" dirty="0"/>
          </a:p>
          <a:p>
            <a:r>
              <a:rPr lang="ja-JP" altLang="ja-JP" sz="2000" b="1" dirty="0"/>
              <a:t>太陽光、風力の</a:t>
            </a:r>
            <a:r>
              <a:rPr lang="ja-JP" altLang="en-US" sz="2000" b="1" dirty="0"/>
              <a:t>発電設備は設備利用率が</a:t>
            </a:r>
            <a:r>
              <a:rPr lang="en-US" altLang="ja-JP" sz="2000" b="1" dirty="0"/>
              <a:t>12%,20%</a:t>
            </a:r>
            <a:r>
              <a:rPr lang="ja-JP" altLang="en-US" sz="2000" b="1" dirty="0"/>
              <a:t>と低く、　設備利用率の高い火力、原子力（</a:t>
            </a:r>
            <a:r>
              <a:rPr lang="en-US" altLang="ja-JP" sz="2000" b="1" dirty="0"/>
              <a:t>80%</a:t>
            </a:r>
            <a:r>
              <a:rPr lang="ja-JP" altLang="en-US" sz="2000" b="1" dirty="0"/>
              <a:t>）に比べて、太陽光では</a:t>
            </a:r>
            <a:r>
              <a:rPr lang="en-US" altLang="ja-JP" sz="2000" b="1" dirty="0"/>
              <a:t>7</a:t>
            </a:r>
            <a:r>
              <a:rPr lang="ja-JP" altLang="en-US" sz="2000" b="1" dirty="0"/>
              <a:t>倍、風力では</a:t>
            </a:r>
            <a:r>
              <a:rPr lang="en-US" altLang="ja-JP" sz="2000" b="1" dirty="0"/>
              <a:t>4</a:t>
            </a:r>
            <a:r>
              <a:rPr lang="ja-JP" altLang="en-US" sz="2000" b="1" dirty="0"/>
              <a:t>倍の発電設備を必要とする</a:t>
            </a:r>
            <a:endParaRPr lang="en-US" altLang="ja-JP" sz="2000" b="1" dirty="0"/>
          </a:p>
          <a:p>
            <a:endParaRPr lang="en-US" altLang="ja-JP" sz="2000" b="1" dirty="0"/>
          </a:p>
          <a:p>
            <a:r>
              <a:rPr lang="ja-JP" altLang="ja-JP" sz="2000" b="1" dirty="0"/>
              <a:t>太陽光、風力の</a:t>
            </a:r>
            <a:r>
              <a:rPr lang="ja-JP" altLang="en-US" sz="2000" b="1" dirty="0"/>
              <a:t>発電設備</a:t>
            </a:r>
            <a:r>
              <a:rPr lang="en-US" altLang="ja-JP" sz="2000" b="1" dirty="0"/>
              <a:t>kw</a:t>
            </a:r>
            <a:r>
              <a:rPr lang="ja-JP" altLang="en-US" sz="2000" b="1" dirty="0"/>
              <a:t>に対しその発電量</a:t>
            </a:r>
            <a:r>
              <a:rPr lang="en-US" altLang="ja-JP" sz="2000" b="1" dirty="0"/>
              <a:t>kwh</a:t>
            </a:r>
            <a:r>
              <a:rPr lang="ja-JP" altLang="en-US" sz="2000" b="1" dirty="0"/>
              <a:t>が少ないため、その</a:t>
            </a:r>
            <a:r>
              <a:rPr lang="ja-JP" altLang="ja-JP" sz="2000" b="1" dirty="0"/>
              <a:t>発電コストは本質的に高価で、火力発電、原子力発電の</a:t>
            </a:r>
            <a:r>
              <a:rPr lang="en-US" altLang="ja-JP" sz="2000" b="1" dirty="0"/>
              <a:t>2</a:t>
            </a:r>
            <a:r>
              <a:rPr lang="ja-JP" altLang="ja-JP" sz="2000" b="1" dirty="0"/>
              <a:t>倍以上になる</a:t>
            </a:r>
            <a:endParaRPr lang="en-US" altLang="ja-JP" sz="2000" b="1" dirty="0"/>
          </a:p>
          <a:p>
            <a:endParaRPr lang="en-US" altLang="ja-JP" sz="2000" dirty="0"/>
          </a:p>
          <a:p>
            <a:r>
              <a:rPr lang="ja-JP" altLang="ja-JP" sz="2000" b="1" dirty="0"/>
              <a:t>それ故に、固定価格買取制度による再エネ賦課金の補助なしでは競争力がない</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20</a:t>
            </a:fld>
            <a:endParaRPr kumimoji="1" lang="ja-JP" altLang="en-US"/>
          </a:p>
        </p:txBody>
      </p:sp>
    </p:spTree>
    <p:extLst>
      <p:ext uri="{BB962C8B-B14F-4D97-AF65-F5344CB8AC3E}">
        <p14:creationId xmlns:p14="http://schemas.microsoft.com/office/powerpoint/2010/main" val="101027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96615"/>
            <a:ext cx="9144000" cy="646477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21</a:t>
            </a:fld>
            <a:endParaRPr kumimoji="1" lang="ja-JP" altLang="en-US"/>
          </a:p>
        </p:txBody>
      </p:sp>
      <p:sp>
        <p:nvSpPr>
          <p:cNvPr id="4" name="正方形/長方形 3"/>
          <p:cNvSpPr/>
          <p:nvPr/>
        </p:nvSpPr>
        <p:spPr>
          <a:xfrm>
            <a:off x="5292080" y="6401610"/>
            <a:ext cx="2915816"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257196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2696"/>
            <a:ext cx="8229600" cy="1008112"/>
          </a:xfrm>
        </p:spPr>
        <p:txBody>
          <a:bodyPr>
            <a:noAutofit/>
          </a:bodyPr>
          <a:lstStyle/>
          <a:p>
            <a:r>
              <a:rPr lang="ja-JP" altLang="ja-JP" sz="2800" b="1"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再エネ賦課金は現状でも過大で</a:t>
            </a:r>
            <a:r>
              <a:rPr lang="ja-JP" altLang="en-US" sz="2800" b="1"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あり</a:t>
            </a:r>
            <a:br>
              <a:rPr lang="en-US" altLang="ja-JP" sz="2800" b="1"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br>
            <a:r>
              <a:rPr lang="ja-JP" altLang="ja-JP" sz="2800" b="1" i="1" dirty="0">
                <a:solidFill>
                  <a:schemeClr val="accent2">
                    <a:lumMod val="50000"/>
                  </a:schemeClr>
                </a:solidFill>
                <a:latin typeface="HGP創英角ﾎﾟｯﾌﾟ体" panose="040B0A00000000000000" pitchFamily="50" charset="-128"/>
                <a:ea typeface="HGP創英角ﾎﾟｯﾌﾟ体" panose="040B0A00000000000000" pitchFamily="50" charset="-128"/>
              </a:rPr>
              <a:t>国民負担は今後とも極端に増大する</a:t>
            </a:r>
            <a:endParaRPr kumimoji="1" lang="ja-JP" altLang="en-US" sz="2800" i="1" dirty="0">
              <a:solidFill>
                <a:schemeClr val="accent2">
                  <a:lumMod val="50000"/>
                </a:schemeClr>
              </a:solidFill>
              <a:latin typeface="HGP創英角ﾎﾟｯﾌﾟ体" panose="040B0A00000000000000" pitchFamily="50" charset="-128"/>
              <a:ea typeface="HGP創英角ﾎﾟｯﾌﾟ体" panose="040B0A00000000000000" pitchFamily="50" charset="-128"/>
            </a:endParaRPr>
          </a:p>
        </p:txBody>
      </p:sp>
      <p:sp>
        <p:nvSpPr>
          <p:cNvPr id="5" name="コンテンツ プレースホルダー 4"/>
          <p:cNvSpPr>
            <a:spLocks noGrp="1"/>
          </p:cNvSpPr>
          <p:nvPr>
            <p:ph idx="1"/>
          </p:nvPr>
        </p:nvSpPr>
        <p:spPr>
          <a:xfrm>
            <a:off x="971600" y="2051317"/>
            <a:ext cx="7200800" cy="4525963"/>
          </a:xfrm>
        </p:spPr>
        <p:txBody>
          <a:bodyPr>
            <a:normAutofit lnSpcReduction="10000"/>
          </a:bodyPr>
          <a:lstStyle/>
          <a:p>
            <a:r>
              <a:rPr kumimoji="1" lang="ja-JP" altLang="en-US" sz="2000" dirty="0"/>
              <a:t>先の震災後　</a:t>
            </a:r>
            <a:r>
              <a:rPr lang="ja-JP" altLang="en-US" sz="2000" dirty="0"/>
              <a:t>太陽光、風力</a:t>
            </a:r>
            <a:r>
              <a:rPr kumimoji="1" lang="ja-JP" altLang="en-US" sz="2000" dirty="0"/>
              <a:t>などの再生可能</a:t>
            </a:r>
            <a:r>
              <a:rPr lang="ja-JP" altLang="en-US" sz="2000" dirty="0"/>
              <a:t>エネルギーの利用促進</a:t>
            </a:r>
            <a:r>
              <a:rPr kumimoji="1" lang="ja-JP" altLang="en-US" sz="2000" dirty="0"/>
              <a:t>のため固定価格買取制度</a:t>
            </a:r>
            <a:r>
              <a:rPr kumimoji="1" lang="en-US" altLang="ja-JP" sz="2000" dirty="0"/>
              <a:t>FIT</a:t>
            </a:r>
            <a:r>
              <a:rPr kumimoji="1" lang="ja-JP" altLang="en-US" sz="2000" dirty="0"/>
              <a:t>が導入された</a:t>
            </a:r>
            <a:endParaRPr kumimoji="1" lang="en-US" altLang="ja-JP" sz="2000" dirty="0"/>
          </a:p>
          <a:p>
            <a:r>
              <a:rPr lang="ja-JP" altLang="en-US" sz="2000" dirty="0"/>
              <a:t>これは再生可能エネルギーによる電気を電力事業者が発電原価よりも相当高い価格で</a:t>
            </a:r>
            <a:r>
              <a:rPr lang="en-US" altLang="ja-JP" sz="2000" dirty="0"/>
              <a:t>20</a:t>
            </a:r>
            <a:r>
              <a:rPr lang="ja-JP" altLang="en-US" sz="2000" dirty="0"/>
              <a:t>年間にわたり買い取ることを政府が保証するもの</a:t>
            </a:r>
            <a:endParaRPr lang="en-US" altLang="ja-JP" sz="2000" dirty="0"/>
          </a:p>
          <a:p>
            <a:r>
              <a:rPr kumimoji="1" lang="ja-JP" altLang="en-US" sz="2000" dirty="0"/>
              <a:t>この買取費用と市場価格との差は賦課金として、電気料金に上乗せして電力消費者から強制的に徴収する制度である</a:t>
            </a:r>
            <a:endParaRPr kumimoji="1" lang="en-US" altLang="ja-JP" sz="2000" dirty="0"/>
          </a:p>
          <a:p>
            <a:r>
              <a:rPr lang="ja-JP" altLang="en-US" sz="2000" dirty="0"/>
              <a:t>この制度のお陰で特に太陽光発電が急速に普及、拡大を続けているが、</a:t>
            </a:r>
            <a:r>
              <a:rPr kumimoji="1" lang="ja-JP" altLang="en-US" sz="2000" dirty="0"/>
              <a:t>一方で国民の負担は増大し、</a:t>
            </a:r>
            <a:r>
              <a:rPr kumimoji="1" lang="en-US" altLang="ja-JP" sz="2000" dirty="0"/>
              <a:t>2017</a:t>
            </a:r>
            <a:r>
              <a:rPr kumimoji="1" lang="ja-JP" altLang="en-US" sz="2000" dirty="0"/>
              <a:t>年の賦課金は　総額で</a:t>
            </a:r>
            <a:r>
              <a:rPr kumimoji="1" lang="en-US" altLang="ja-JP" sz="2000" dirty="0"/>
              <a:t>2.1</a:t>
            </a:r>
            <a:r>
              <a:rPr kumimoji="1" lang="ja-JP" altLang="en-US" sz="2000" dirty="0"/>
              <a:t>兆円にも及び国民一人当たり年間</a:t>
            </a:r>
            <a:r>
              <a:rPr kumimoji="1" lang="en-US" altLang="ja-JP" sz="2000" dirty="0"/>
              <a:t>1</a:t>
            </a:r>
            <a:r>
              <a:rPr kumimoji="1" lang="ja-JP" altLang="en-US" sz="2000" dirty="0"/>
              <a:t>万</a:t>
            </a:r>
            <a:r>
              <a:rPr kumimoji="1" lang="en-US" altLang="ja-JP" sz="2000" dirty="0"/>
              <a:t>7</a:t>
            </a:r>
            <a:r>
              <a:rPr kumimoji="1" lang="ja-JP" altLang="en-US" sz="2000" dirty="0"/>
              <a:t>千円の負担に相当する</a:t>
            </a:r>
            <a:endParaRPr kumimoji="1" lang="en-US" altLang="ja-JP" sz="2000" dirty="0"/>
          </a:p>
          <a:p>
            <a:r>
              <a:rPr lang="ja-JP" altLang="en-US" sz="2000" dirty="0"/>
              <a:t>これだけの賦課金を投入しても太陽光などの再生可能エネルギーの総発電量は</a:t>
            </a:r>
            <a:r>
              <a:rPr lang="en-US" altLang="ja-JP" sz="2000" dirty="0"/>
              <a:t>5%</a:t>
            </a:r>
            <a:r>
              <a:rPr lang="ja-JP" altLang="en-US" sz="2000" dirty="0"/>
              <a:t>以下である</a:t>
            </a:r>
            <a:endParaRPr kumimoji="1" lang="en-US" altLang="ja-JP" sz="2000" dirty="0"/>
          </a:p>
          <a:p>
            <a:r>
              <a:rPr lang="ja-JP" altLang="en-US" sz="2000" dirty="0"/>
              <a:t>買取費用は年々増加を続け</a:t>
            </a:r>
            <a:r>
              <a:rPr lang="en-US" altLang="ja-JP" sz="2000" dirty="0"/>
              <a:t>2030</a:t>
            </a:r>
            <a:r>
              <a:rPr lang="ja-JP" altLang="en-US" sz="2000" dirty="0"/>
              <a:t>年には年間</a:t>
            </a:r>
            <a:r>
              <a:rPr lang="en-US" altLang="ja-JP" sz="2000" dirty="0"/>
              <a:t>4</a:t>
            </a:r>
            <a:r>
              <a:rPr lang="ja-JP" altLang="en-US" sz="2000" dirty="0"/>
              <a:t>兆円近くになると予想され国民の負担は莫大なものとなる恐れがある</a:t>
            </a:r>
            <a:endParaRPr kumimoji="1" lang="ja-JP" altLang="en-US" sz="2000" dirty="0"/>
          </a:p>
        </p:txBody>
      </p:sp>
      <p:sp>
        <p:nvSpPr>
          <p:cNvPr id="3" name="スライド番号プレースホルダー 2"/>
          <p:cNvSpPr>
            <a:spLocks noGrp="1"/>
          </p:cNvSpPr>
          <p:nvPr>
            <p:ph type="sldNum" sz="quarter" idx="12"/>
          </p:nvPr>
        </p:nvSpPr>
        <p:spPr/>
        <p:txBody>
          <a:bodyPr/>
          <a:lstStyle/>
          <a:p>
            <a:fld id="{0BA1A07C-239A-484A-B19C-10937A2E68B8}" type="slidenum">
              <a:rPr kumimoji="1" lang="ja-JP" altLang="en-US" smtClean="0"/>
              <a:t>22</a:t>
            </a:fld>
            <a:endParaRPr kumimoji="1" lang="ja-JP" altLang="en-US"/>
          </a:p>
        </p:txBody>
      </p:sp>
    </p:spTree>
    <p:extLst>
      <p:ext uri="{BB962C8B-B14F-4D97-AF65-F5344CB8AC3E}">
        <p14:creationId xmlns:p14="http://schemas.microsoft.com/office/powerpoint/2010/main" val="2949014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25730" y="15240"/>
            <a:ext cx="8892540" cy="6827520"/>
          </a:xfrm>
          <a:prstGeom prst="rect">
            <a:avLst/>
          </a:prstGeom>
        </p:spPr>
      </p:pic>
      <p:sp>
        <p:nvSpPr>
          <p:cNvPr id="5" name="正方形/長方形 4"/>
          <p:cNvSpPr/>
          <p:nvPr/>
        </p:nvSpPr>
        <p:spPr>
          <a:xfrm>
            <a:off x="6683896" y="6555200"/>
            <a:ext cx="1872208"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出典；</a:t>
            </a:r>
            <a:r>
              <a:rPr lang="ja-JP" altLang="en-US" sz="1050" b="1" dirty="0"/>
              <a:t>　</a:t>
            </a:r>
            <a:r>
              <a:rPr lang="ja-JP" altLang="en-US" sz="1050" b="1" dirty="0">
                <a:solidFill>
                  <a:schemeClr val="tx1"/>
                </a:solidFill>
                <a:latin typeface="+mj-ea"/>
                <a:ea typeface="+mj-ea"/>
              </a:rPr>
              <a:t>資源エネ庁資料</a:t>
            </a:r>
            <a:r>
              <a:rPr lang="ja-JP" altLang="en-US" sz="1400" b="1" dirty="0">
                <a:solidFill>
                  <a:schemeClr val="tx1"/>
                </a:solidFill>
              </a:rPr>
              <a:t>　</a:t>
            </a:r>
            <a:r>
              <a:rPr lang="ja-JP" altLang="en-US" sz="1400" b="1" dirty="0">
                <a:solidFill>
                  <a:srgbClr val="FF0000"/>
                </a:solidFill>
              </a:rPr>
              <a:t>　</a:t>
            </a:r>
            <a:endParaRPr kumimoji="1" lang="ja-JP" altLang="en-US" sz="1400" dirty="0">
              <a:solidFill>
                <a:srgbClr val="FF0000"/>
              </a:solidFill>
            </a:endParaRPr>
          </a:p>
        </p:txBody>
      </p:sp>
      <p:sp>
        <p:nvSpPr>
          <p:cNvPr id="3" name="スライド番号プレースホルダー 2"/>
          <p:cNvSpPr>
            <a:spLocks noGrp="1"/>
          </p:cNvSpPr>
          <p:nvPr>
            <p:ph type="sldNum" sz="quarter" idx="12"/>
          </p:nvPr>
        </p:nvSpPr>
        <p:spPr/>
        <p:txBody>
          <a:bodyPr/>
          <a:lstStyle/>
          <a:p>
            <a:fld id="{0BA1A07C-239A-484A-B19C-10937A2E68B8}" type="slidenum">
              <a:rPr kumimoji="1" lang="ja-JP" altLang="en-US" smtClean="0"/>
              <a:t>23</a:t>
            </a:fld>
            <a:endParaRPr kumimoji="1" lang="ja-JP" altLang="en-US"/>
          </a:p>
        </p:txBody>
      </p:sp>
      <p:sp>
        <p:nvSpPr>
          <p:cNvPr id="6" name="正方形/長方形 5"/>
          <p:cNvSpPr/>
          <p:nvPr/>
        </p:nvSpPr>
        <p:spPr>
          <a:xfrm>
            <a:off x="467544" y="260648"/>
            <a:ext cx="626469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400" dirty="0">
                <a:solidFill>
                  <a:schemeClr val="tx1"/>
                </a:solidFill>
                <a:latin typeface="HGP創英角ﾎﾟｯﾌﾟ体" panose="040B0A00000000000000" pitchFamily="50" charset="-128"/>
                <a:ea typeface="HGP創英角ﾎﾟｯﾌﾟ体" panose="040B0A00000000000000" pitchFamily="50" charset="-128"/>
              </a:rPr>
              <a:t>固定価格買取制度導入後の賦課金などの推移</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36142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原発停止に伴い化石燃料の大量輸入で</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貴重な国</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富</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が</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流出して</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いる</a:t>
            </a:r>
          </a:p>
        </p:txBody>
      </p:sp>
      <p:sp>
        <p:nvSpPr>
          <p:cNvPr id="3" name="コンテンツ プレースホルダー 2"/>
          <p:cNvSpPr>
            <a:spLocks noGrp="1"/>
          </p:cNvSpPr>
          <p:nvPr>
            <p:ph idx="1"/>
          </p:nvPr>
        </p:nvSpPr>
        <p:spPr>
          <a:xfrm>
            <a:off x="1043608" y="1988840"/>
            <a:ext cx="6696744" cy="4525963"/>
          </a:xfrm>
        </p:spPr>
        <p:txBody>
          <a:bodyPr>
            <a:normAutofit/>
          </a:bodyPr>
          <a:lstStyle/>
          <a:p>
            <a:r>
              <a:rPr lang="ja-JP" altLang="en-US" sz="2000" b="1" dirty="0"/>
              <a:t>先の震災後</a:t>
            </a:r>
            <a:r>
              <a:rPr lang="ja-JP" altLang="ja-JP" sz="2000" b="1" dirty="0"/>
              <a:t>原子力発電は全面的に運転停止されており、その代替として火力発電を炊き増し、そのため化石燃料を緊急輸入して対応している</a:t>
            </a:r>
            <a:endParaRPr lang="ja-JP" altLang="ja-JP" sz="2000" dirty="0"/>
          </a:p>
          <a:p>
            <a:r>
              <a:rPr lang="ja-JP" altLang="ja-JP" sz="2000" b="1" dirty="0"/>
              <a:t>その結果</a:t>
            </a:r>
            <a:r>
              <a:rPr lang="en-US" altLang="ja-JP" sz="2000" b="1" dirty="0"/>
              <a:t>LNG</a:t>
            </a:r>
            <a:r>
              <a:rPr lang="ja-JP" altLang="ja-JP" sz="2000" b="1" dirty="0"/>
              <a:t>を主体として</a:t>
            </a:r>
            <a:r>
              <a:rPr lang="en-US" altLang="ja-JP" sz="2000" b="1" dirty="0"/>
              <a:t>2011</a:t>
            </a:r>
            <a:r>
              <a:rPr lang="ja-JP" altLang="ja-JP" sz="2000" b="1" dirty="0"/>
              <a:t>年度は</a:t>
            </a:r>
            <a:r>
              <a:rPr lang="en-US" altLang="ja-JP" sz="2000" b="1" dirty="0"/>
              <a:t>2.3</a:t>
            </a:r>
            <a:r>
              <a:rPr lang="ja-JP" altLang="ja-JP" sz="2000" b="1" dirty="0"/>
              <a:t>兆円、</a:t>
            </a:r>
            <a:r>
              <a:rPr lang="en-US" altLang="ja-JP" sz="2000" b="1" dirty="0"/>
              <a:t>2012</a:t>
            </a:r>
            <a:r>
              <a:rPr lang="ja-JP" altLang="ja-JP" sz="2000" b="1" dirty="0"/>
              <a:t>年度</a:t>
            </a:r>
            <a:r>
              <a:rPr lang="en-US" altLang="ja-JP" sz="2000" b="1" dirty="0"/>
              <a:t>3.1</a:t>
            </a:r>
            <a:r>
              <a:rPr lang="ja-JP" altLang="ja-JP" sz="2000" b="1" dirty="0"/>
              <a:t>兆円、</a:t>
            </a:r>
            <a:r>
              <a:rPr lang="en-US" altLang="ja-JP" sz="2000" b="1" dirty="0"/>
              <a:t>2013</a:t>
            </a:r>
            <a:r>
              <a:rPr lang="ja-JP" altLang="ja-JP" sz="2000" b="1" dirty="0"/>
              <a:t>年度には実に</a:t>
            </a:r>
            <a:r>
              <a:rPr lang="en-US" altLang="ja-JP" sz="2000" b="1" dirty="0"/>
              <a:t>3.6</a:t>
            </a:r>
            <a:r>
              <a:rPr lang="ja-JP" altLang="ja-JP" sz="2000" b="1" dirty="0"/>
              <a:t>兆円の貴重な外貨が国外流失している</a:t>
            </a:r>
            <a:endParaRPr lang="ja-JP" altLang="ja-JP" sz="2000" dirty="0"/>
          </a:p>
          <a:p>
            <a:r>
              <a:rPr lang="ja-JP" altLang="ja-JP" sz="2000" b="1" dirty="0"/>
              <a:t>これは１日当たり</a:t>
            </a:r>
            <a:r>
              <a:rPr lang="en-US" altLang="ja-JP" sz="2000" b="1" dirty="0"/>
              <a:t>100</a:t>
            </a:r>
            <a:r>
              <a:rPr lang="ja-JP" altLang="ja-JP" sz="2000" b="1" dirty="0"/>
              <a:t>億円に相当し、国民一人当たり年間</a:t>
            </a:r>
            <a:r>
              <a:rPr lang="en-US" altLang="ja-JP" sz="2000" b="1" dirty="0"/>
              <a:t>3</a:t>
            </a:r>
            <a:r>
              <a:rPr lang="ja-JP" altLang="ja-JP" sz="2000" b="1" dirty="0"/>
              <a:t>万円の負担、ムダ使いになる</a:t>
            </a:r>
            <a:endParaRPr lang="ja-JP" altLang="ja-JP" sz="2000" dirty="0"/>
          </a:p>
          <a:p>
            <a:r>
              <a:rPr lang="ja-JP" altLang="ja-JP" sz="2000" b="1" dirty="0"/>
              <a:t>その後化石燃料の値下がりの動きもあり、幾分減少しているものの現在までに累計</a:t>
            </a:r>
            <a:r>
              <a:rPr lang="en-US" altLang="ja-JP" sz="2000" b="1" dirty="0"/>
              <a:t>20</a:t>
            </a:r>
            <a:r>
              <a:rPr lang="ja-JP" altLang="ja-JP" sz="2000" b="1" dirty="0"/>
              <a:t>兆円以上の国富が</a:t>
            </a:r>
            <a:r>
              <a:rPr lang="ja-JP" altLang="en-US" sz="2000" b="1" dirty="0"/>
              <a:t>流出し</a:t>
            </a:r>
            <a:r>
              <a:rPr lang="ja-JP" altLang="ja-JP" sz="2000" b="1" dirty="0"/>
              <a:t>、今後とも大幅に増大する </a:t>
            </a:r>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24</a:t>
            </a:fld>
            <a:endParaRPr kumimoji="1" lang="ja-JP" altLang="en-US"/>
          </a:p>
        </p:txBody>
      </p:sp>
    </p:spTree>
    <p:extLst>
      <p:ext uri="{BB962C8B-B14F-4D97-AF65-F5344CB8AC3E}">
        <p14:creationId xmlns:p14="http://schemas.microsoft.com/office/powerpoint/2010/main" val="11071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171226"/>
            <a:ext cx="9144000" cy="6461760"/>
          </a:xfrm>
          <a:prstGeom prst="rect">
            <a:avLst/>
          </a:prstGeom>
        </p:spPr>
      </p:pic>
      <p:sp>
        <p:nvSpPr>
          <p:cNvPr id="2" name="スライド番号プレースホルダー 1"/>
          <p:cNvSpPr>
            <a:spLocks noGrp="1"/>
          </p:cNvSpPr>
          <p:nvPr>
            <p:ph type="sldNum" sz="quarter" idx="12"/>
          </p:nvPr>
        </p:nvSpPr>
        <p:spPr>
          <a:xfrm>
            <a:off x="7380312" y="6341768"/>
            <a:ext cx="1299987" cy="365125"/>
          </a:xfrm>
        </p:spPr>
        <p:txBody>
          <a:bodyPr/>
          <a:lstStyle/>
          <a:p>
            <a:fld id="{0BA1A07C-239A-484A-B19C-10937A2E68B8}" type="slidenum">
              <a:rPr kumimoji="1" lang="ja-JP" altLang="en-US" smtClean="0"/>
              <a:t>25</a:t>
            </a:fld>
            <a:endParaRPr kumimoji="1" lang="ja-JP" altLang="en-US" dirty="0"/>
          </a:p>
        </p:txBody>
      </p:sp>
      <p:sp>
        <p:nvSpPr>
          <p:cNvPr id="4" name="正方形/長方形 3"/>
          <p:cNvSpPr/>
          <p:nvPr/>
        </p:nvSpPr>
        <p:spPr>
          <a:xfrm>
            <a:off x="6732240" y="6424540"/>
            <a:ext cx="1584176" cy="253916"/>
          </a:xfrm>
          <a:prstGeom prst="rect">
            <a:avLst/>
          </a:prstGeom>
        </p:spPr>
        <p:txBody>
          <a:bodyPr wrap="square">
            <a:spAutoFit/>
          </a:bodyPr>
          <a:lstStyle/>
          <a:p>
            <a:r>
              <a:rPr lang="ja-JP" altLang="en-US" sz="1050" b="1" dirty="0"/>
              <a:t>出典；　</a:t>
            </a:r>
            <a:r>
              <a:rPr lang="ja-JP" altLang="en-US" sz="1050" b="1" dirty="0">
                <a:latin typeface="+mj-ea"/>
                <a:ea typeface="+mj-ea"/>
              </a:rPr>
              <a:t>資源エネ庁資料</a:t>
            </a:r>
            <a:endParaRPr lang="en-US" altLang="ja-JP" sz="1050" b="1" dirty="0">
              <a:latin typeface="+mj-ea"/>
              <a:ea typeface="+mj-ea"/>
            </a:endParaRPr>
          </a:p>
        </p:txBody>
      </p:sp>
    </p:spTree>
    <p:extLst>
      <p:ext uri="{BB962C8B-B14F-4D97-AF65-F5344CB8AC3E}">
        <p14:creationId xmlns:p14="http://schemas.microsoft.com/office/powerpoint/2010/main" val="371859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脱原発・再エネ依存は国民生活を脅かす</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のみならず国家経済を破綻させる</a:t>
            </a:r>
          </a:p>
        </p:txBody>
      </p:sp>
      <p:sp>
        <p:nvSpPr>
          <p:cNvPr id="3" name="コンテンツ プレースホルダー 2"/>
          <p:cNvSpPr>
            <a:spLocks noGrp="1"/>
          </p:cNvSpPr>
          <p:nvPr>
            <p:ph idx="1"/>
          </p:nvPr>
        </p:nvSpPr>
        <p:spPr>
          <a:xfrm>
            <a:off x="971600" y="1988840"/>
            <a:ext cx="6840760" cy="3556992"/>
          </a:xfrm>
        </p:spPr>
        <p:txBody>
          <a:bodyPr>
            <a:normAutofit/>
          </a:bodyPr>
          <a:lstStyle/>
          <a:p>
            <a:r>
              <a:rPr lang="ja-JP" altLang="ja-JP" sz="2000" b="1" dirty="0"/>
              <a:t>　原発の全面運転停止に伴い、電気料金は震災前に比べ家庭用で２割、産業用で３割上昇した</a:t>
            </a:r>
            <a:endParaRPr lang="en-US" altLang="ja-JP" sz="2000" b="1" dirty="0"/>
          </a:p>
          <a:p>
            <a:endParaRPr lang="ja-JP" altLang="ja-JP" sz="2000" dirty="0"/>
          </a:p>
          <a:p>
            <a:r>
              <a:rPr lang="ja-JP" altLang="ja-JP" sz="2000" b="1" dirty="0"/>
              <a:t>電気を大量に消費する鋳造、鍛造、金属処理等の中小企業、零細企業は電気料金を転嫁できず、経営が非常に厳しい状況になっており、倒産、廃業も出ている</a:t>
            </a:r>
            <a:endParaRPr lang="en-US" altLang="ja-JP" sz="2000" b="1" dirty="0"/>
          </a:p>
          <a:p>
            <a:endParaRPr lang="ja-JP" altLang="ja-JP" sz="2000" dirty="0"/>
          </a:p>
          <a:p>
            <a:r>
              <a:rPr lang="ja-JP" altLang="ja-JP" sz="2000" b="1" dirty="0"/>
              <a:t>今後とも電気料金の高騰が続くと日本の産業は致命的な打撃を受けることになり、製造業は殆ど海外生産に移転</a:t>
            </a:r>
            <a:r>
              <a:rPr lang="ja-JP" altLang="en-US" sz="2000" b="1" dirty="0"/>
              <a:t>　</a:t>
            </a:r>
            <a:r>
              <a:rPr lang="ja-JP" altLang="ja-JP" sz="2000" b="1" dirty="0"/>
              <a:t>することになる</a:t>
            </a:r>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26</a:t>
            </a:fld>
            <a:endParaRPr kumimoji="1" lang="ja-JP" altLang="en-US"/>
          </a:p>
        </p:txBody>
      </p:sp>
    </p:spTree>
    <p:extLst>
      <p:ext uri="{BB962C8B-B14F-4D97-AF65-F5344CB8AC3E}">
        <p14:creationId xmlns:p14="http://schemas.microsoft.com/office/powerpoint/2010/main" val="2307733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71226"/>
            <a:ext cx="9144000" cy="646176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27</a:t>
            </a:fld>
            <a:endParaRPr kumimoji="1" lang="ja-JP" altLang="en-US"/>
          </a:p>
        </p:txBody>
      </p:sp>
      <p:sp>
        <p:nvSpPr>
          <p:cNvPr id="4" name="正方形/長方形 3"/>
          <p:cNvSpPr/>
          <p:nvPr/>
        </p:nvSpPr>
        <p:spPr>
          <a:xfrm>
            <a:off x="6444208" y="6411953"/>
            <a:ext cx="1750292" cy="253916"/>
          </a:xfrm>
          <a:prstGeom prst="rect">
            <a:avLst/>
          </a:prstGeom>
        </p:spPr>
        <p:txBody>
          <a:bodyPr wrap="square">
            <a:spAutoFit/>
          </a:bodyPr>
          <a:lstStyle/>
          <a:p>
            <a:r>
              <a:rPr lang="ja-JP" altLang="en-US" sz="1050" b="1" dirty="0"/>
              <a:t>出典；　</a:t>
            </a:r>
            <a:r>
              <a:rPr lang="ja-JP" altLang="en-US" sz="1050" b="1" dirty="0">
                <a:latin typeface="+mj-ea"/>
              </a:rPr>
              <a:t>資源エネ庁資料</a:t>
            </a:r>
            <a:endParaRPr lang="en-US" altLang="ja-JP" sz="1050" b="1" dirty="0">
              <a:latin typeface="+mj-ea"/>
            </a:endParaRPr>
          </a:p>
        </p:txBody>
      </p:sp>
      <p:sp>
        <p:nvSpPr>
          <p:cNvPr id="5" name="正方形/長方形 4"/>
          <p:cNvSpPr/>
          <p:nvPr/>
        </p:nvSpPr>
        <p:spPr>
          <a:xfrm>
            <a:off x="1043608" y="6356350"/>
            <a:ext cx="720080" cy="276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家庭用</a:t>
            </a:r>
            <a:endParaRPr kumimoji="1" lang="ja-JP" altLang="en-US" sz="1600" b="1" dirty="0">
              <a:solidFill>
                <a:schemeClr val="tx1"/>
              </a:solidFill>
            </a:endParaRPr>
          </a:p>
        </p:txBody>
      </p:sp>
      <p:sp>
        <p:nvSpPr>
          <p:cNvPr id="7" name="正方形/長方形 6"/>
          <p:cNvSpPr/>
          <p:nvPr/>
        </p:nvSpPr>
        <p:spPr>
          <a:xfrm>
            <a:off x="1573651" y="3645024"/>
            <a:ext cx="720080" cy="276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家庭用</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8" name="正方形/長方形 7"/>
          <p:cNvSpPr/>
          <p:nvPr/>
        </p:nvSpPr>
        <p:spPr>
          <a:xfrm>
            <a:off x="1573651" y="4581128"/>
            <a:ext cx="720080" cy="276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P創英角ﾎﾟｯﾌﾟ体" panose="040B0A00000000000000" pitchFamily="50" charset="-128"/>
                <a:ea typeface="HGP創英角ﾎﾟｯﾌﾟ体" panose="040B0A00000000000000" pitchFamily="50" charset="-128"/>
              </a:rPr>
              <a:t>産業用</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795798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pPr lvl="0"/>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４．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我が国のエネルギー安全保障上　</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原子力の利用は欠かせない</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（安全保障</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43607" y="2132856"/>
            <a:ext cx="7056785" cy="4176464"/>
          </a:xfrm>
        </p:spPr>
        <p:txBody>
          <a:bodyPr>
            <a:normAutofit/>
          </a:bodyPr>
          <a:lstStyle/>
          <a:p>
            <a:pPr lvl="0"/>
            <a:r>
              <a:rPr lang="ja-JP" altLang="ja-JP" sz="2000" b="1" dirty="0"/>
              <a:t>エネルギー資源を全面輸入に頼る日本のエネルギー自給率は現状僅か</a:t>
            </a:r>
            <a:r>
              <a:rPr lang="en-US" altLang="ja-JP" sz="2000" b="1" dirty="0"/>
              <a:t>7.4%</a:t>
            </a:r>
          </a:p>
          <a:p>
            <a:pPr lvl="0"/>
            <a:endParaRPr lang="ja-JP" altLang="ja-JP" sz="2000" dirty="0"/>
          </a:p>
          <a:p>
            <a:pPr lvl="0"/>
            <a:r>
              <a:rPr lang="en-US" altLang="ja-JP" sz="2000" b="1" dirty="0"/>
              <a:t>1978</a:t>
            </a:r>
            <a:r>
              <a:rPr lang="ja-JP" altLang="ja-JP" sz="2000" b="1" dirty="0"/>
              <a:t>年石油危機に味わった無資源国の悲哀を思い起こし</a:t>
            </a:r>
            <a:r>
              <a:rPr lang="ja-JP" altLang="en-US" sz="2000" b="1" dirty="0"/>
              <a:t>　</a:t>
            </a:r>
            <a:r>
              <a:rPr lang="ja-JP" altLang="ja-JP" sz="2000" b="1" dirty="0"/>
              <a:t>万全の備えをとるべきではなかろうか</a:t>
            </a:r>
            <a:endParaRPr lang="en-US" altLang="ja-JP" sz="2000" b="1" dirty="0"/>
          </a:p>
          <a:p>
            <a:pPr lvl="0"/>
            <a:endParaRPr lang="ja-JP" altLang="ja-JP" sz="2000" dirty="0"/>
          </a:p>
          <a:p>
            <a:pPr lvl="0"/>
            <a:r>
              <a:rPr lang="ja-JP" altLang="ja-JP" sz="2000" b="1" dirty="0"/>
              <a:t>戦前の石油途絶が先の大戦の引金になった経緯を顧みる</a:t>
            </a:r>
            <a:r>
              <a:rPr lang="ja-JP" altLang="en-US" sz="2000" b="1" dirty="0"/>
              <a:t>　</a:t>
            </a:r>
            <a:r>
              <a:rPr lang="ja-JP" altLang="ja-JP" sz="2000" b="1" dirty="0"/>
              <a:t>までもなくエネルギー安全保障は国家安全保障に直結して</a:t>
            </a:r>
            <a:r>
              <a:rPr lang="ja-JP" altLang="en-US" sz="2000" b="1" dirty="0"/>
              <a:t>　</a:t>
            </a:r>
            <a:r>
              <a:rPr lang="ja-JP" altLang="ja-JP" sz="2000" b="1" dirty="0"/>
              <a:t>いることを肝に銘ずるべき</a:t>
            </a:r>
            <a:r>
              <a:rPr lang="en-US" altLang="ja-JP" sz="1100" b="1" dirty="0"/>
              <a:t> </a:t>
            </a:r>
            <a:endParaRPr lang="ja-JP" altLang="ja-JP" sz="1100" dirty="0"/>
          </a:p>
          <a:p>
            <a:endParaRPr lang="ja-JP" altLang="en-US" sz="11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28</a:t>
            </a:fld>
            <a:endParaRPr kumimoji="1" lang="ja-JP" altLang="en-US"/>
          </a:p>
        </p:txBody>
      </p:sp>
    </p:spTree>
    <p:extLst>
      <p:ext uri="{BB962C8B-B14F-4D97-AF65-F5344CB8AC3E}">
        <p14:creationId xmlns:p14="http://schemas.microsoft.com/office/powerpoint/2010/main" val="165453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エネルギー資源を全面輸入に頼る</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日本のエネルギー自給率は現状僅か</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7.4%</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15616" y="2132856"/>
            <a:ext cx="6768752" cy="4223494"/>
          </a:xfrm>
        </p:spPr>
        <p:txBody>
          <a:bodyPr>
            <a:normAutofit/>
          </a:bodyPr>
          <a:lstStyle/>
          <a:p>
            <a:r>
              <a:rPr lang="ja-JP" altLang="ja-JP" sz="2000" b="1" dirty="0"/>
              <a:t>石油や天然ガスの資源に乏しい日本の一次エネルギー</a:t>
            </a:r>
            <a:r>
              <a:rPr lang="ja-JP" altLang="en-US" sz="2000" b="1" dirty="0"/>
              <a:t>　</a:t>
            </a:r>
            <a:r>
              <a:rPr lang="ja-JP" altLang="ja-JP" sz="2000" b="1" dirty="0"/>
              <a:t>自給率は、</a:t>
            </a:r>
            <a:r>
              <a:rPr lang="en-US" altLang="ja-JP" sz="2000" b="1" dirty="0"/>
              <a:t>2015</a:t>
            </a:r>
            <a:r>
              <a:rPr lang="ja-JP" altLang="ja-JP" sz="2000" b="1" dirty="0"/>
              <a:t>年には</a:t>
            </a:r>
            <a:r>
              <a:rPr lang="en-US" altLang="ja-JP" sz="2000" b="1" dirty="0"/>
              <a:t>7.4%</a:t>
            </a:r>
            <a:r>
              <a:rPr lang="ja-JP" altLang="ja-JP" sz="2000" b="1" dirty="0" err="1"/>
              <a:t>、</a:t>
            </a:r>
            <a:r>
              <a:rPr lang="ja-JP" altLang="ja-JP" sz="2000" b="1" dirty="0"/>
              <a:t>世界</a:t>
            </a:r>
            <a:r>
              <a:rPr lang="en-US" altLang="ja-JP" sz="2000" b="1" dirty="0"/>
              <a:t>34</a:t>
            </a:r>
            <a:r>
              <a:rPr lang="ja-JP" altLang="ja-JP" sz="2000" b="1" dirty="0"/>
              <a:t>位で、他の</a:t>
            </a:r>
            <a:r>
              <a:rPr lang="en-US" altLang="ja-JP" sz="2000" b="1" dirty="0"/>
              <a:t>OECD</a:t>
            </a:r>
            <a:r>
              <a:rPr lang="ja-JP" altLang="ja-JP" sz="2000" b="1" dirty="0"/>
              <a:t>諸国と比較しても極めて低い水準にある</a:t>
            </a:r>
            <a:endParaRPr lang="en-US" altLang="ja-JP" sz="2000" b="1" dirty="0"/>
          </a:p>
          <a:p>
            <a:endParaRPr lang="ja-JP" altLang="ja-JP" sz="2000" dirty="0"/>
          </a:p>
          <a:p>
            <a:r>
              <a:rPr lang="ja-JP" altLang="en-US" sz="2000" b="1" dirty="0"/>
              <a:t>海外主要国のエネルギー輸入依存度を見ても、我が国のみ厳しい状況にあり、輸入依存度の高いフランス、韓国等は原子力によりエネルギーの自給率を高めている状況にある</a:t>
            </a:r>
            <a:endParaRPr lang="en-US" altLang="ja-JP" sz="2000" b="1" dirty="0"/>
          </a:p>
          <a:p>
            <a:endParaRPr lang="en-US" altLang="ja-JP" sz="2000" b="1" dirty="0"/>
          </a:p>
          <a:p>
            <a:r>
              <a:rPr lang="ja-JP" altLang="ja-JP" sz="2000" b="1" dirty="0"/>
              <a:t>我が国のエネルギー自給率の向上は再生可能エネル</a:t>
            </a:r>
            <a:r>
              <a:rPr lang="ja-JP" altLang="en-US" sz="2000" b="1" dirty="0"/>
              <a:t>ギ</a:t>
            </a:r>
            <a:r>
              <a:rPr lang="ja-JP" altLang="ja-JP" sz="2000" b="1" dirty="0"/>
              <a:t>ーの拡大はもとより、大幅な原子力の利用しかないのではなかろうか</a:t>
            </a:r>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29</a:t>
            </a:fld>
            <a:endParaRPr kumimoji="1" lang="ja-JP" altLang="en-US"/>
          </a:p>
        </p:txBody>
      </p:sp>
    </p:spTree>
    <p:extLst>
      <p:ext uri="{BB962C8B-B14F-4D97-AF65-F5344CB8AC3E}">
        <p14:creationId xmlns:p14="http://schemas.microsoft.com/office/powerpoint/2010/main" val="385630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724942"/>
          </a:xfrm>
        </p:spPr>
        <p:txBody>
          <a:bodyPr>
            <a:noAutofit/>
          </a:bodyPr>
          <a:lstStyle/>
          <a:p>
            <a:pPr lvl="0"/>
            <a:r>
              <a:rPr lang="ja-JP" altLang="ja-JP"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はじめに</a:t>
            </a:r>
            <a:endParaRPr lang="en-US" altLang="ja-JP"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51620" y="1916832"/>
            <a:ext cx="6732748" cy="4525963"/>
          </a:xfrm>
        </p:spPr>
        <p:txBody>
          <a:bodyPr>
            <a:normAutofit/>
          </a:bodyPr>
          <a:lstStyle/>
          <a:p>
            <a:pPr lvl="0"/>
            <a:r>
              <a:rPr lang="ja-JP" altLang="ja-JP" sz="2000" b="1" dirty="0"/>
              <a:t>最近元大物政治家を中心に「脱原発して自然エネルギー</a:t>
            </a:r>
            <a:r>
              <a:rPr lang="ja-JP" altLang="en-US" sz="2000" b="1" dirty="0"/>
              <a:t>に</a:t>
            </a:r>
            <a:r>
              <a:rPr lang="en-US" altLang="ja-JP" sz="2000" b="1" dirty="0"/>
              <a:t>100%</a:t>
            </a:r>
            <a:r>
              <a:rPr lang="ja-JP" altLang="en-US" sz="2000" b="1" dirty="0"/>
              <a:t>依存すれば</a:t>
            </a:r>
            <a:r>
              <a:rPr lang="ja-JP" altLang="ja-JP" sz="2000" b="1" dirty="0"/>
              <a:t>必ずや日本は発展する」と言うような無責任な夢物語を吹聴し、一方では</a:t>
            </a:r>
            <a:r>
              <a:rPr lang="ja-JP" altLang="en-US" sz="2000" b="1" dirty="0"/>
              <a:t>「</a:t>
            </a:r>
            <a:r>
              <a:rPr lang="ja-JP" altLang="ja-JP" sz="2000" b="1" dirty="0"/>
              <a:t>原発</a:t>
            </a:r>
            <a:r>
              <a:rPr lang="ja-JP" altLang="en-US" sz="2000" b="1" dirty="0"/>
              <a:t>ゼロ基本</a:t>
            </a:r>
            <a:r>
              <a:rPr lang="ja-JP" altLang="ja-JP" sz="2000" b="1" dirty="0"/>
              <a:t>法案</a:t>
            </a:r>
            <a:r>
              <a:rPr lang="ja-JP" altLang="en-US" sz="2000" b="1" dirty="0"/>
              <a:t>」</a:t>
            </a:r>
            <a:r>
              <a:rPr lang="ja-JP" altLang="ja-JP" sz="2000" b="1" dirty="0"/>
              <a:t>を提案したいとする野党も現れ、一部マスコミもその尻馬に乗って煽</a:t>
            </a:r>
            <a:r>
              <a:rPr lang="ja-JP" altLang="en-US" sz="2000" b="1" dirty="0"/>
              <a:t>り</a:t>
            </a:r>
            <a:r>
              <a:rPr lang="ja-JP" altLang="ja-JP" sz="2000" b="1" dirty="0"/>
              <a:t>、</a:t>
            </a:r>
            <a:r>
              <a:rPr lang="ja-JP" altLang="en-US" sz="2000" b="1" dirty="0"/>
              <a:t>都合の悪い事実は伝えず</a:t>
            </a:r>
            <a:r>
              <a:rPr lang="ja-JP" altLang="ja-JP" sz="2000" b="1" dirty="0"/>
              <a:t>世間を欺こうと</a:t>
            </a:r>
            <a:r>
              <a:rPr lang="ja-JP" altLang="en-US" sz="2000" b="1" dirty="0"/>
              <a:t>　</a:t>
            </a:r>
            <a:r>
              <a:rPr lang="ja-JP" altLang="ja-JP" sz="2000" b="1" dirty="0"/>
              <a:t>している現状は嘆かわしい限りで</a:t>
            </a:r>
            <a:r>
              <a:rPr lang="ja-JP" altLang="en-US" sz="2000" b="1" dirty="0"/>
              <a:t>す</a:t>
            </a:r>
            <a:endParaRPr lang="en-US" altLang="ja-JP" sz="2000" b="1" dirty="0"/>
          </a:p>
          <a:p>
            <a:pPr lvl="0"/>
            <a:endParaRPr lang="ja-JP" altLang="ja-JP" sz="2000" dirty="0"/>
          </a:p>
          <a:p>
            <a:pPr lvl="0"/>
            <a:r>
              <a:rPr lang="ja-JP" altLang="ja-JP" sz="2000" b="1" dirty="0"/>
              <a:t>ここに我が国が</a:t>
            </a:r>
            <a:r>
              <a:rPr lang="ja-JP" altLang="en-US" sz="2000" b="1" dirty="0"/>
              <a:t>置かれて</a:t>
            </a:r>
            <a:r>
              <a:rPr lang="ja-JP" altLang="ja-JP" sz="2000" b="1" dirty="0"/>
              <a:t>いるエネルギー供給の窮状と</a:t>
            </a:r>
            <a:r>
              <a:rPr lang="ja-JP" altLang="en-US" sz="2000" b="1" dirty="0"/>
              <a:t>　　</a:t>
            </a:r>
            <a:r>
              <a:rPr lang="ja-JP" altLang="ja-JP" sz="2000" b="1" dirty="0"/>
              <a:t>日本の未来と子孫の繁栄を約束する原子力の必要性について一般国民</a:t>
            </a:r>
            <a:r>
              <a:rPr lang="ja-JP" altLang="en-US" sz="2000" b="1" dirty="0"/>
              <a:t>の皆様に</a:t>
            </a:r>
            <a:r>
              <a:rPr lang="ja-JP" altLang="ja-JP" sz="2000" b="1" dirty="0"/>
              <a:t>正確に</a:t>
            </a:r>
            <a:r>
              <a:rPr lang="ja-JP" altLang="en-US" sz="2000" b="1" dirty="0"/>
              <a:t>知って頂く</a:t>
            </a:r>
            <a:r>
              <a:rPr lang="ja-JP" altLang="ja-JP" sz="2000" b="1" dirty="0"/>
              <a:t>ため、図表を多用する</a:t>
            </a:r>
            <a:r>
              <a:rPr lang="ja-JP" altLang="en-US" sz="2000" b="1" dirty="0"/>
              <a:t>など</a:t>
            </a:r>
            <a:r>
              <a:rPr lang="ja-JP" altLang="ja-JP" sz="2000" b="1" dirty="0"/>
              <a:t>して理解しやす</a:t>
            </a:r>
            <a:r>
              <a:rPr lang="ja-JP" altLang="en-US" sz="2000" b="1" dirty="0"/>
              <a:t>く</a:t>
            </a:r>
            <a:r>
              <a:rPr lang="ja-JP" altLang="ja-JP" sz="2000" b="1" dirty="0"/>
              <a:t>工夫して正しい</a:t>
            </a:r>
            <a:r>
              <a:rPr lang="ja-JP" altLang="en-US" sz="2000" b="1" dirty="0"/>
              <a:t>情報を提供する</a:t>
            </a:r>
            <a:r>
              <a:rPr lang="ja-JP" altLang="ja-JP" sz="2000" b="1" dirty="0"/>
              <a:t>もので</a:t>
            </a:r>
            <a:r>
              <a:rPr lang="ja-JP" altLang="en-US" sz="2000" b="1" dirty="0"/>
              <a:t>す</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3</a:t>
            </a:fld>
            <a:endParaRPr kumimoji="1" lang="ja-JP" altLang="en-US"/>
          </a:p>
        </p:txBody>
      </p:sp>
    </p:spTree>
    <p:extLst>
      <p:ext uri="{BB962C8B-B14F-4D97-AF65-F5344CB8AC3E}">
        <p14:creationId xmlns:p14="http://schemas.microsoft.com/office/powerpoint/2010/main" val="85307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219200" y="0"/>
            <a:ext cx="6705600" cy="6858000"/>
          </a:xfrm>
          <a:prstGeom prst="rect">
            <a:avLst/>
          </a:prstGeom>
        </p:spPr>
      </p:pic>
      <p:sp>
        <p:nvSpPr>
          <p:cNvPr id="5" name="スライド番号プレースホルダー 4"/>
          <p:cNvSpPr>
            <a:spLocks noGrp="1"/>
          </p:cNvSpPr>
          <p:nvPr>
            <p:ph type="sldNum" sz="quarter" idx="12"/>
          </p:nvPr>
        </p:nvSpPr>
        <p:spPr/>
        <p:txBody>
          <a:bodyPr/>
          <a:lstStyle/>
          <a:p>
            <a:fld id="{0BA1A07C-239A-484A-B19C-10937A2E68B8}" type="slidenum">
              <a:rPr kumimoji="1" lang="ja-JP" altLang="en-US" smtClean="0"/>
              <a:t>30</a:t>
            </a:fld>
            <a:endParaRPr kumimoji="1" lang="ja-JP" altLang="en-US"/>
          </a:p>
        </p:txBody>
      </p:sp>
      <p:sp>
        <p:nvSpPr>
          <p:cNvPr id="2" name="正方形/長方形 1"/>
          <p:cNvSpPr/>
          <p:nvPr/>
        </p:nvSpPr>
        <p:spPr>
          <a:xfrm>
            <a:off x="5796136" y="6627394"/>
            <a:ext cx="2831868" cy="253916"/>
          </a:xfrm>
          <a:prstGeom prst="rect">
            <a:avLst/>
          </a:prstGeom>
        </p:spPr>
        <p:txBody>
          <a:bodyPr wrap="square">
            <a:spAutoFit/>
          </a:bodyPr>
          <a:lstStyle/>
          <a:p>
            <a:r>
              <a:rPr lang="ja-JP" altLang="en-US" sz="1050" b="1" dirty="0"/>
              <a:t>出典；　</a:t>
            </a:r>
            <a:r>
              <a:rPr lang="ja-JP" altLang="en-US" sz="1050" b="1" dirty="0">
                <a:latin typeface="ＭＳ Ｐゴシック" panose="020B0600070205080204" pitchFamily="50" charset="-128"/>
                <a:ea typeface="ＭＳ Ｐゴシック" panose="020B0600070205080204" pitchFamily="50" charset="-128"/>
              </a:rPr>
              <a:t>資源エネ庁　日本のエネルギー２０１</a:t>
            </a:r>
            <a:r>
              <a:rPr lang="en-US" altLang="ja-JP" sz="1050" b="1" dirty="0">
                <a:latin typeface="ＭＳ Ｐゴシック" panose="020B0600070205080204" pitchFamily="50" charset="-128"/>
                <a:ea typeface="ＭＳ Ｐゴシック" panose="020B0600070205080204" pitchFamily="50" charset="-128"/>
              </a:rPr>
              <a:t>7</a:t>
            </a:r>
          </a:p>
        </p:txBody>
      </p:sp>
    </p:spTree>
    <p:extLst>
      <p:ext uri="{BB962C8B-B14F-4D97-AF65-F5344CB8AC3E}">
        <p14:creationId xmlns:p14="http://schemas.microsoft.com/office/powerpoint/2010/main" val="1563104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94310"/>
            <a:ext cx="9144000" cy="646938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31</a:t>
            </a:fld>
            <a:endParaRPr kumimoji="1" lang="ja-JP" altLang="en-US"/>
          </a:p>
        </p:txBody>
      </p:sp>
      <p:sp>
        <p:nvSpPr>
          <p:cNvPr id="4" name="正方形/長方形 3"/>
          <p:cNvSpPr/>
          <p:nvPr/>
        </p:nvSpPr>
        <p:spPr>
          <a:xfrm>
            <a:off x="5292080" y="6403030"/>
            <a:ext cx="3024336" cy="260659"/>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44581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1978</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年石油危機に味わった無資源国の悲哀</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を思い起こし万全の備えをとるべき</a:t>
            </a:r>
          </a:p>
        </p:txBody>
      </p:sp>
      <p:sp>
        <p:nvSpPr>
          <p:cNvPr id="3" name="コンテンツ プレースホルダー 2"/>
          <p:cNvSpPr>
            <a:spLocks noGrp="1"/>
          </p:cNvSpPr>
          <p:nvPr>
            <p:ph idx="1"/>
          </p:nvPr>
        </p:nvSpPr>
        <p:spPr>
          <a:xfrm>
            <a:off x="935596" y="1988840"/>
            <a:ext cx="7272808" cy="4525963"/>
          </a:xfrm>
        </p:spPr>
        <p:txBody>
          <a:bodyPr>
            <a:normAutofit/>
          </a:bodyPr>
          <a:lstStyle/>
          <a:p>
            <a:r>
              <a:rPr lang="ja-JP" altLang="ja-JP" sz="2000" b="1" dirty="0"/>
              <a:t>第</a:t>
            </a:r>
            <a:r>
              <a:rPr lang="en-US" altLang="ja-JP" sz="2000" b="1" dirty="0"/>
              <a:t>4</a:t>
            </a:r>
            <a:r>
              <a:rPr lang="ja-JP" altLang="ja-JP" sz="2000" b="1" dirty="0"/>
              <a:t>次中東戦争に端を発した石油危機</a:t>
            </a:r>
            <a:r>
              <a:rPr lang="ja-JP" altLang="en-US" sz="2000" b="1" dirty="0"/>
              <a:t>に</a:t>
            </a:r>
            <a:r>
              <a:rPr lang="ja-JP" altLang="ja-JP" sz="2000" b="1" dirty="0"/>
              <a:t>は、一次エネルギーの</a:t>
            </a:r>
            <a:r>
              <a:rPr lang="en-US" altLang="ja-JP" sz="2000" b="1" dirty="0"/>
              <a:t>79%</a:t>
            </a:r>
            <a:r>
              <a:rPr lang="ja-JP" altLang="ja-JP" sz="2000" b="1" dirty="0"/>
              <a:t>を石油に頼っていた日本は脱石油</a:t>
            </a:r>
            <a:r>
              <a:rPr lang="ja-JP" altLang="en-US" sz="2000" b="1" dirty="0"/>
              <a:t>を目指し</a:t>
            </a:r>
            <a:r>
              <a:rPr lang="ja-JP" altLang="ja-JP" sz="2000" b="1" dirty="0"/>
              <a:t>、原子力推進に方針転向した苦</a:t>
            </a:r>
            <a:r>
              <a:rPr lang="ja-JP" altLang="en-US" sz="2000" b="1" dirty="0"/>
              <a:t>しい</a:t>
            </a:r>
            <a:r>
              <a:rPr lang="ja-JP" altLang="ja-JP" sz="2000" b="1" dirty="0"/>
              <a:t>経験がある</a:t>
            </a:r>
            <a:endParaRPr lang="en-US" altLang="ja-JP" sz="2000" b="1" dirty="0"/>
          </a:p>
          <a:p>
            <a:endParaRPr lang="ja-JP" altLang="ja-JP" sz="2000" dirty="0"/>
          </a:p>
          <a:p>
            <a:r>
              <a:rPr lang="ja-JP" altLang="ja-JP" sz="2000" b="1" dirty="0"/>
              <a:t>震災前一次エネルギーの化石燃料依存度は</a:t>
            </a:r>
            <a:r>
              <a:rPr lang="en-US" altLang="ja-JP" sz="2000" b="1" dirty="0"/>
              <a:t>81%</a:t>
            </a:r>
            <a:r>
              <a:rPr lang="ja-JP" altLang="ja-JP" sz="2000" b="1" dirty="0"/>
              <a:t>であったが、現在では原発</a:t>
            </a:r>
            <a:r>
              <a:rPr lang="ja-JP" altLang="en-US" sz="2000" b="1" dirty="0"/>
              <a:t>運転</a:t>
            </a:r>
            <a:r>
              <a:rPr lang="ja-JP" altLang="ja-JP" sz="2000" b="1" dirty="0"/>
              <a:t>停止・火力発電の炊き増しで</a:t>
            </a:r>
            <a:r>
              <a:rPr lang="en-US" altLang="ja-JP" sz="2000" b="1" dirty="0"/>
              <a:t>89%</a:t>
            </a:r>
            <a:r>
              <a:rPr lang="ja-JP" altLang="ja-JP" sz="2000" b="1" dirty="0"/>
              <a:t>に増加している</a:t>
            </a:r>
            <a:endParaRPr lang="en-US" altLang="ja-JP" sz="2000" b="1" dirty="0"/>
          </a:p>
          <a:p>
            <a:endParaRPr lang="ja-JP" altLang="ja-JP" sz="2000" dirty="0"/>
          </a:p>
          <a:p>
            <a:r>
              <a:rPr lang="ja-JP" altLang="ja-JP" sz="2000" b="1" dirty="0"/>
              <a:t>エネルギー資源を海外に全面依存して自給率の低い日本は資源確保の面で国際情勢の影響をもろに受けやすくその安定供給が懸念されている</a:t>
            </a:r>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32</a:t>
            </a:fld>
            <a:endParaRPr kumimoji="1" lang="ja-JP" altLang="en-US"/>
          </a:p>
        </p:txBody>
      </p:sp>
    </p:spTree>
    <p:extLst>
      <p:ext uri="{BB962C8B-B14F-4D97-AF65-F5344CB8AC3E}">
        <p14:creationId xmlns:p14="http://schemas.microsoft.com/office/powerpoint/2010/main" val="3984794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198120"/>
            <a:ext cx="9144000" cy="646176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33</a:t>
            </a:fld>
            <a:endParaRPr kumimoji="1" lang="ja-JP" altLang="en-US"/>
          </a:p>
        </p:txBody>
      </p:sp>
      <p:sp>
        <p:nvSpPr>
          <p:cNvPr id="4" name="正方形/長方形 3"/>
          <p:cNvSpPr/>
          <p:nvPr/>
        </p:nvSpPr>
        <p:spPr>
          <a:xfrm>
            <a:off x="5292080" y="6356350"/>
            <a:ext cx="3024336"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1163862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エネルギー安全保障は国家安全保障に</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直結していることを肝に銘ずるべき</a:t>
            </a:r>
            <a:endParaRPr kumimoji="1"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15616" y="1772816"/>
            <a:ext cx="6408712" cy="4680520"/>
          </a:xfrm>
        </p:spPr>
        <p:txBody>
          <a:bodyPr>
            <a:normAutofit lnSpcReduction="10000"/>
          </a:bodyPr>
          <a:lstStyle/>
          <a:p>
            <a:r>
              <a:rPr lang="ja-JP" altLang="ja-JP" sz="2000" b="1" dirty="0"/>
              <a:t>エネルギー資源の途絶は国家の</a:t>
            </a:r>
            <a:r>
              <a:rPr lang="ja-JP" altLang="en-US" sz="2000" b="1" dirty="0"/>
              <a:t>存亡</a:t>
            </a:r>
            <a:r>
              <a:rPr lang="ja-JP" altLang="ja-JP" sz="2000" b="1" dirty="0"/>
              <a:t>に関わる事態であり、戦前に石油全面禁輸から無謀な戦争に突入した記憶も新しい</a:t>
            </a:r>
            <a:endParaRPr lang="ja-JP" altLang="ja-JP" sz="2000" dirty="0"/>
          </a:p>
          <a:p>
            <a:r>
              <a:rPr lang="ja-JP" altLang="ja-JP" sz="2000" b="1" dirty="0"/>
              <a:t>海外からのエネルギー資源の</a:t>
            </a:r>
            <a:r>
              <a:rPr lang="ja-JP" altLang="en-US" sz="2000" b="1" dirty="0"/>
              <a:t>輸送</a:t>
            </a:r>
            <a:r>
              <a:rPr lang="ja-JP" altLang="ja-JP" sz="2000" b="1" dirty="0"/>
              <a:t>ルートであるシーレ</a:t>
            </a:r>
            <a:r>
              <a:rPr lang="ja-JP" altLang="en-US" sz="2000" b="1" dirty="0"/>
              <a:t>ー</a:t>
            </a:r>
            <a:r>
              <a:rPr lang="ja-JP" altLang="ja-JP" sz="2000" b="1" dirty="0"/>
              <a:t>ンの安定な確保は重要であり、とりわけ</a:t>
            </a:r>
            <a:r>
              <a:rPr lang="ja-JP" altLang="en-US" sz="2000" b="1" dirty="0"/>
              <a:t>ホルムズ海峡、</a:t>
            </a:r>
            <a:r>
              <a:rPr lang="ja-JP" altLang="ja-JP" sz="2000" b="1" dirty="0"/>
              <a:t>南シナ海、東シナ海等での軍事的紛争はその</a:t>
            </a:r>
            <a:r>
              <a:rPr lang="ja-JP" altLang="en-US" sz="2000" b="1" dirty="0"/>
              <a:t>　</a:t>
            </a:r>
            <a:r>
              <a:rPr lang="ja-JP" altLang="ja-JP" sz="2000" b="1" dirty="0"/>
              <a:t>発生防止と抑止に努めねばならないが、</a:t>
            </a:r>
            <a:r>
              <a:rPr lang="ja-JP" altLang="en-US" sz="2000" b="1" dirty="0"/>
              <a:t>できる限り　　</a:t>
            </a:r>
            <a:r>
              <a:rPr lang="ja-JP" altLang="ja-JP" sz="2000" b="1" dirty="0"/>
              <a:t>海外資源に依存しない体質とすべきである</a:t>
            </a:r>
            <a:endParaRPr lang="en-US" altLang="ja-JP" sz="2000" b="1" dirty="0"/>
          </a:p>
          <a:p>
            <a:r>
              <a:rPr lang="en-US" altLang="ja-JP" sz="2000" b="1" dirty="0"/>
              <a:t> </a:t>
            </a:r>
            <a:r>
              <a:rPr lang="ja-JP" altLang="en-US" sz="2000" b="1" dirty="0"/>
              <a:t>国際エネルギー機関の最近の見通しによれば既存の在来型油田からの原油生産量は</a:t>
            </a:r>
            <a:r>
              <a:rPr lang="en-US" altLang="ja-JP" sz="2000" b="1" dirty="0"/>
              <a:t>2040</a:t>
            </a:r>
            <a:r>
              <a:rPr lang="ja-JP" altLang="en-US" sz="2000" b="1" dirty="0"/>
              <a:t>年には現在の　１</a:t>
            </a:r>
            <a:r>
              <a:rPr lang="en-US" altLang="ja-JP" sz="2000" b="1" dirty="0"/>
              <a:t>/</a:t>
            </a:r>
            <a:r>
              <a:rPr lang="ja-JP" altLang="en-US" sz="2000" b="1" dirty="0"/>
              <a:t>３に下がるとのこと</a:t>
            </a:r>
            <a:endParaRPr lang="en-US" altLang="ja-JP" sz="2000" b="1" dirty="0"/>
          </a:p>
          <a:p>
            <a:r>
              <a:rPr kumimoji="1" lang="ja-JP" altLang="en-US" sz="2000" b="1" dirty="0"/>
              <a:t>再生可能エネルギーの導入には限界があることから我々の子供、孫、子孫の世代のエネルギーをどう確保するかを真剣に考えることが我々の世代の使命である原子力なしでは成り立たないことを認識すべきである</a:t>
            </a:r>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34</a:t>
            </a:fld>
            <a:endParaRPr kumimoji="1" lang="ja-JP" altLang="en-US"/>
          </a:p>
        </p:txBody>
      </p:sp>
    </p:spTree>
    <p:extLst>
      <p:ext uri="{BB962C8B-B14F-4D97-AF65-F5344CB8AC3E}">
        <p14:creationId xmlns:p14="http://schemas.microsoft.com/office/powerpoint/2010/main" val="3736028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4" y="800708"/>
            <a:ext cx="9121386" cy="5092774"/>
          </a:xfrm>
          <a:prstGeom prst="rect">
            <a:avLst/>
          </a:prstGeom>
        </p:spPr>
      </p:pic>
      <p:sp>
        <p:nvSpPr>
          <p:cNvPr id="3" name="スライド番号プレースホルダー 2"/>
          <p:cNvSpPr>
            <a:spLocks noGrp="1"/>
          </p:cNvSpPr>
          <p:nvPr>
            <p:ph type="sldNum" sz="quarter" idx="12"/>
          </p:nvPr>
        </p:nvSpPr>
        <p:spPr/>
        <p:txBody>
          <a:bodyPr/>
          <a:lstStyle/>
          <a:p>
            <a:fld id="{0BA1A07C-239A-484A-B19C-10937A2E68B8}" type="slidenum">
              <a:rPr kumimoji="1" lang="ja-JP" altLang="en-US" smtClean="0"/>
              <a:t>35</a:t>
            </a:fld>
            <a:endParaRPr kumimoji="1" lang="ja-JP" altLang="en-US"/>
          </a:p>
        </p:txBody>
      </p:sp>
    </p:spTree>
    <p:extLst>
      <p:ext uri="{BB962C8B-B14F-4D97-AF65-F5344CB8AC3E}">
        <p14:creationId xmlns:p14="http://schemas.microsoft.com/office/powerpoint/2010/main" val="3011284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pPr lvl="0"/>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５．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安全リスクゼロの追求は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国民を幸福にできない</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（原子力安全</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331640" y="2348880"/>
            <a:ext cx="6624736" cy="3816424"/>
          </a:xfrm>
        </p:spPr>
        <p:txBody>
          <a:bodyPr>
            <a:normAutofit/>
          </a:bodyPr>
          <a:lstStyle/>
          <a:p>
            <a:pPr lvl="0"/>
            <a:r>
              <a:rPr lang="ja-JP" altLang="en-US" sz="2000" b="1" dirty="0">
                <a:latin typeface="+mj-ea"/>
              </a:rPr>
              <a:t>東電</a:t>
            </a:r>
            <a:r>
              <a:rPr lang="ja-JP" altLang="ja-JP" sz="2000" b="1" dirty="0">
                <a:latin typeface="+mj-ea"/>
              </a:rPr>
              <a:t>福島</a:t>
            </a:r>
            <a:r>
              <a:rPr lang="ja-JP" altLang="en-US" sz="2000" b="1" dirty="0">
                <a:latin typeface="+mj-ea"/>
              </a:rPr>
              <a:t>第一原子力発電所</a:t>
            </a:r>
            <a:r>
              <a:rPr lang="ja-JP" altLang="ja-JP" sz="2000" b="1" dirty="0">
                <a:latin typeface="+mj-ea"/>
              </a:rPr>
              <a:t>事故</a:t>
            </a:r>
            <a:r>
              <a:rPr lang="ja-JP" altLang="en-US" sz="2000" b="1" dirty="0">
                <a:latin typeface="+mj-ea"/>
              </a:rPr>
              <a:t>による</a:t>
            </a:r>
            <a:r>
              <a:rPr lang="ja-JP" altLang="ja-JP" sz="2000" b="1" dirty="0">
                <a:latin typeface="+mj-ea"/>
              </a:rPr>
              <a:t>原子力災害の</a:t>
            </a:r>
            <a:r>
              <a:rPr lang="ja-JP" altLang="en-US" sz="2000" b="1" dirty="0">
                <a:latin typeface="+mj-ea"/>
              </a:rPr>
              <a:t>　</a:t>
            </a:r>
            <a:r>
              <a:rPr lang="ja-JP" altLang="ja-JP" sz="2000" b="1" dirty="0">
                <a:latin typeface="+mj-ea"/>
              </a:rPr>
              <a:t>実態を反省の原点</a:t>
            </a:r>
            <a:r>
              <a:rPr lang="ja-JP" altLang="en-US" sz="2000" b="1" dirty="0">
                <a:latin typeface="+mj-ea"/>
              </a:rPr>
              <a:t>とした</a:t>
            </a:r>
            <a:r>
              <a:rPr lang="ja-JP" altLang="ja-JP" sz="2000" b="1" dirty="0">
                <a:latin typeface="+mj-ea"/>
              </a:rPr>
              <a:t>原子力安全性の追求と万全</a:t>
            </a:r>
            <a:r>
              <a:rPr lang="ja-JP" altLang="en-US" sz="2000" b="1" dirty="0">
                <a:latin typeface="+mj-ea"/>
              </a:rPr>
              <a:t>な</a:t>
            </a:r>
            <a:r>
              <a:rPr lang="ja-JP" altLang="ja-JP" sz="2000" b="1" dirty="0">
                <a:latin typeface="+mj-ea"/>
              </a:rPr>
              <a:t>安全対策の実施は原子力リスクを極少にしている</a:t>
            </a:r>
            <a:endParaRPr lang="en-US" altLang="ja-JP" sz="2000" b="1" dirty="0">
              <a:latin typeface="+mj-ea"/>
            </a:endParaRPr>
          </a:p>
          <a:p>
            <a:pPr lvl="0"/>
            <a:endParaRPr lang="ja-JP" altLang="ja-JP" sz="2000" b="1" dirty="0">
              <a:latin typeface="+mj-ea"/>
            </a:endParaRPr>
          </a:p>
          <a:p>
            <a:pPr lvl="0"/>
            <a:r>
              <a:rPr lang="ja-JP" altLang="en-US" sz="2000" b="1" dirty="0">
                <a:latin typeface="+mj-ea"/>
              </a:rPr>
              <a:t>東電</a:t>
            </a:r>
            <a:r>
              <a:rPr lang="ja-JP" altLang="ja-JP" sz="2000" b="1" dirty="0">
                <a:latin typeface="+mj-ea"/>
              </a:rPr>
              <a:t>福島</a:t>
            </a:r>
            <a:r>
              <a:rPr lang="ja-JP" altLang="en-US" sz="2000" b="1" dirty="0">
                <a:latin typeface="+mj-ea"/>
              </a:rPr>
              <a:t>第一原子力発電所</a:t>
            </a:r>
            <a:r>
              <a:rPr lang="ja-JP" altLang="ja-JP" sz="2000" b="1" dirty="0">
                <a:latin typeface="+mj-ea"/>
              </a:rPr>
              <a:t>事故による被曝死亡者</a:t>
            </a:r>
            <a:r>
              <a:rPr lang="ja-JP" altLang="en-US" sz="2000" b="1" dirty="0">
                <a:latin typeface="+mj-ea"/>
              </a:rPr>
              <a:t>は　</a:t>
            </a:r>
            <a:r>
              <a:rPr lang="ja-JP" altLang="ja-JP" sz="2000" b="1" dirty="0">
                <a:latin typeface="+mj-ea"/>
              </a:rPr>
              <a:t>ゼロ</a:t>
            </a:r>
            <a:r>
              <a:rPr lang="ja-JP" altLang="en-US" sz="2000" b="1" dirty="0">
                <a:latin typeface="+mj-ea"/>
              </a:rPr>
              <a:t>であった　しかし</a:t>
            </a:r>
            <a:r>
              <a:rPr lang="en-US" altLang="ja-JP" sz="2000" b="1" dirty="0">
                <a:latin typeface="+mj-ea"/>
              </a:rPr>
              <a:t>15</a:t>
            </a:r>
            <a:r>
              <a:rPr lang="ja-JP" altLang="en-US" sz="2000" b="1" dirty="0">
                <a:latin typeface="+mj-ea"/>
              </a:rPr>
              <a:t>万人以上の長期強制避難者を出してしまった</a:t>
            </a:r>
            <a:endParaRPr lang="en-US" altLang="ja-JP" sz="2000" b="1" dirty="0">
              <a:latin typeface="+mj-ea"/>
            </a:endParaRPr>
          </a:p>
          <a:p>
            <a:pPr lvl="0"/>
            <a:endParaRPr lang="en-US" altLang="ja-JP" sz="2000" b="1" dirty="0">
              <a:latin typeface="+mj-ea"/>
            </a:endParaRPr>
          </a:p>
          <a:p>
            <a:pPr lvl="0"/>
            <a:r>
              <a:rPr lang="ja-JP" altLang="ja-JP" sz="2000" b="1" dirty="0">
                <a:latin typeface="+mj-ea"/>
              </a:rPr>
              <a:t>脱原発のリスクと原子力利用のベネフィットを的確に評価し現実に即した判断をすべき</a:t>
            </a:r>
            <a:r>
              <a:rPr lang="ja-JP" altLang="en-US" sz="2000" b="1" dirty="0">
                <a:latin typeface="+mj-ea"/>
              </a:rPr>
              <a:t>である</a:t>
            </a:r>
            <a:endParaRPr lang="ja-JP" altLang="ja-JP" sz="2000" b="1" dirty="0">
              <a:latin typeface="+mj-ea"/>
            </a:endParaRPr>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36</a:t>
            </a:fld>
            <a:endParaRPr kumimoji="1" lang="ja-JP" altLang="en-US"/>
          </a:p>
        </p:txBody>
      </p:sp>
    </p:spTree>
    <p:extLst>
      <p:ext uri="{BB962C8B-B14F-4D97-AF65-F5344CB8AC3E}">
        <p14:creationId xmlns:p14="http://schemas.microsoft.com/office/powerpoint/2010/main" val="1117266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356" y="260648"/>
            <a:ext cx="8507288" cy="1143000"/>
          </a:xfrm>
        </p:spPr>
        <p:txBody>
          <a:bodyPr>
            <a:noAutofit/>
          </a:bodyPr>
          <a:lstStyle/>
          <a:p>
            <a:pPr lvl="0"/>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東電福島第一原子力発電所</a:t>
            </a: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事故反省の原点に立って</a:t>
            </a:r>
            <a:br>
              <a:rPr lang="en-US"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原子力安全性の追求と万全</a:t>
            </a:r>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な</a:t>
            </a: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安全対策の実施は</a:t>
            </a:r>
            <a:br>
              <a:rPr lang="en-US"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原子力リスクを極少にしている</a:t>
            </a:r>
          </a:p>
        </p:txBody>
      </p:sp>
      <p:sp>
        <p:nvSpPr>
          <p:cNvPr id="3" name="コンテンツ プレースホルダー 2"/>
          <p:cNvSpPr>
            <a:spLocks noGrp="1"/>
          </p:cNvSpPr>
          <p:nvPr>
            <p:ph idx="1"/>
          </p:nvPr>
        </p:nvSpPr>
        <p:spPr>
          <a:xfrm>
            <a:off x="827584" y="1820739"/>
            <a:ext cx="7632848" cy="4925144"/>
          </a:xfrm>
        </p:spPr>
        <p:txBody>
          <a:bodyPr>
            <a:normAutofit/>
          </a:bodyPr>
          <a:lstStyle/>
          <a:p>
            <a:r>
              <a:rPr lang="ja-JP" altLang="en-US" sz="1800" b="1" dirty="0">
                <a:latin typeface="+mj-ea"/>
              </a:rPr>
              <a:t>東電</a:t>
            </a:r>
            <a:r>
              <a:rPr lang="ja-JP" altLang="ja-JP" sz="1800" b="1" dirty="0">
                <a:latin typeface="+mj-ea"/>
              </a:rPr>
              <a:t>福島</a:t>
            </a:r>
            <a:r>
              <a:rPr lang="ja-JP" altLang="en-US" sz="1800" b="1" dirty="0">
                <a:latin typeface="+mj-ea"/>
              </a:rPr>
              <a:t>第一原子力発電所</a:t>
            </a:r>
            <a:r>
              <a:rPr lang="ja-JP" altLang="ja-JP" sz="1800" b="1" dirty="0"/>
              <a:t>事故以来既に</a:t>
            </a:r>
            <a:r>
              <a:rPr lang="en-US" altLang="ja-JP" sz="1800" b="1" dirty="0"/>
              <a:t>7</a:t>
            </a:r>
            <a:r>
              <a:rPr lang="ja-JP" altLang="ja-JP" sz="1800" b="1" dirty="0"/>
              <a:t>年経過しその間原子力規制委員会で厳格な新規制基準に準拠して安全性の確認が進められ、遅々ではあるが原発の再稼働も進められている</a:t>
            </a:r>
            <a:endParaRPr lang="ja-JP" altLang="ja-JP" sz="1800" dirty="0"/>
          </a:p>
          <a:p>
            <a:r>
              <a:rPr lang="ja-JP" altLang="ja-JP" sz="1800" b="1" dirty="0"/>
              <a:t>新規制基準は従前の規制基準を強化すると共に、</a:t>
            </a:r>
            <a:r>
              <a:rPr lang="ja-JP" altLang="en-US" sz="1800" b="1" dirty="0"/>
              <a:t>自然災害</a:t>
            </a:r>
            <a:r>
              <a:rPr lang="ja-JP" altLang="ja-JP" sz="1800" b="1" dirty="0"/>
              <a:t>対策、シビアアクシデント対策、テロ対策等の新設基準を設けた</a:t>
            </a:r>
            <a:endParaRPr lang="ja-JP" altLang="ja-JP" sz="1800" dirty="0"/>
          </a:p>
          <a:p>
            <a:r>
              <a:rPr lang="ja-JP" altLang="ja-JP" sz="1800" b="1" dirty="0"/>
              <a:t>万全な安全対策としては、</a:t>
            </a:r>
            <a:r>
              <a:rPr lang="ja-JP" altLang="en-US" sz="1800" b="1" dirty="0"/>
              <a:t>大津波対策の</a:t>
            </a:r>
            <a:r>
              <a:rPr lang="ja-JP" altLang="ja-JP" sz="1800" b="1" dirty="0"/>
              <a:t>頑丈な防潮堤、分厚い</a:t>
            </a:r>
            <a:r>
              <a:rPr lang="ja-JP" altLang="en-US" sz="1800" b="1" dirty="0"/>
              <a:t>防水扉・</a:t>
            </a:r>
            <a:r>
              <a:rPr lang="ja-JP" altLang="ja-JP" sz="1800" b="1" dirty="0"/>
              <a:t>水密扉、</a:t>
            </a:r>
            <a:r>
              <a:rPr lang="ja-JP" altLang="en-US" sz="1800" b="1" dirty="0"/>
              <a:t>非常用電源と炉心冷却のための</a:t>
            </a:r>
            <a:r>
              <a:rPr lang="ja-JP" altLang="ja-JP" sz="1800" b="1" dirty="0"/>
              <a:t>外部電源車</a:t>
            </a:r>
            <a:r>
              <a:rPr lang="ja-JP" altLang="en-US" sz="1800" b="1" dirty="0"/>
              <a:t>・</a:t>
            </a:r>
            <a:r>
              <a:rPr lang="ja-JP" altLang="ja-JP" sz="1800" b="1" dirty="0"/>
              <a:t>大容量ポンプ車、</a:t>
            </a:r>
            <a:r>
              <a:rPr lang="ja-JP" altLang="en-US" sz="1800" b="1" dirty="0"/>
              <a:t>放射能放出を抑制する</a:t>
            </a:r>
            <a:r>
              <a:rPr lang="ja-JP" altLang="ja-JP" sz="1800" b="1" dirty="0"/>
              <a:t>フィルター付きベント設備等を設置した</a:t>
            </a:r>
            <a:endParaRPr lang="ja-JP" altLang="ja-JP" sz="1800" dirty="0"/>
          </a:p>
          <a:p>
            <a:r>
              <a:rPr lang="ja-JP" altLang="ja-JP" sz="1800" b="1" dirty="0"/>
              <a:t>このような人間の叡智と高度の技術を結集して構築した安全対策は原子力安全性を極限に向上したものであり、</a:t>
            </a:r>
            <a:r>
              <a:rPr lang="ja-JP" altLang="en-US" sz="1800" b="1" dirty="0"/>
              <a:t>そのリスクは他の社会リスクに比べけた違いに小さいものとなっている</a:t>
            </a:r>
            <a:endParaRPr lang="en-US" altLang="ja-JP" sz="1800" b="1" dirty="0"/>
          </a:p>
          <a:p>
            <a:r>
              <a:rPr lang="ja-JP" altLang="ja-JP" sz="1800" b="1" dirty="0"/>
              <a:t>万全な安全対策の実施により原発の安全性は心配のないレベルまで向上している実態を広く理解</a:t>
            </a:r>
            <a:r>
              <a:rPr lang="ja-JP" altLang="en-US" sz="1800" b="1" dirty="0"/>
              <a:t>される</a:t>
            </a:r>
            <a:r>
              <a:rPr lang="ja-JP" altLang="ja-JP" sz="1800" b="1" dirty="0"/>
              <a:t>べきで、原発は危険なものとする根拠はない</a:t>
            </a:r>
            <a:endParaRPr kumimoji="1" lang="ja-JP" altLang="en-US" sz="18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37</a:t>
            </a:fld>
            <a:endParaRPr kumimoji="1" lang="ja-JP" altLang="en-US"/>
          </a:p>
        </p:txBody>
      </p:sp>
    </p:spTree>
    <p:extLst>
      <p:ext uri="{BB962C8B-B14F-4D97-AF65-F5344CB8AC3E}">
        <p14:creationId xmlns:p14="http://schemas.microsoft.com/office/powerpoint/2010/main" val="2027278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08660" y="693420"/>
            <a:ext cx="7726680" cy="5471160"/>
          </a:xfrm>
          <a:prstGeom prst="rect">
            <a:avLst/>
          </a:prstGeom>
        </p:spPr>
      </p:pic>
      <p:sp>
        <p:nvSpPr>
          <p:cNvPr id="3" name="スライド番号プレースホルダー 2"/>
          <p:cNvSpPr>
            <a:spLocks noGrp="1"/>
          </p:cNvSpPr>
          <p:nvPr>
            <p:ph type="sldNum" sz="quarter" idx="12"/>
          </p:nvPr>
        </p:nvSpPr>
        <p:spPr/>
        <p:txBody>
          <a:bodyPr/>
          <a:lstStyle/>
          <a:p>
            <a:fld id="{0BA1A07C-239A-484A-B19C-10937A2E68B8}" type="slidenum">
              <a:rPr kumimoji="1" lang="ja-JP" altLang="en-US" smtClean="0"/>
              <a:t>38</a:t>
            </a:fld>
            <a:endParaRPr kumimoji="1" lang="ja-JP" altLang="en-US"/>
          </a:p>
        </p:txBody>
      </p:sp>
      <p:sp>
        <p:nvSpPr>
          <p:cNvPr id="4" name="正方形/長方形 3"/>
          <p:cNvSpPr/>
          <p:nvPr/>
        </p:nvSpPr>
        <p:spPr>
          <a:xfrm>
            <a:off x="5122168" y="6411953"/>
            <a:ext cx="3122240"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2436387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0BA1A07C-239A-484A-B19C-10937A2E68B8}" type="slidenum">
              <a:rPr kumimoji="1" lang="ja-JP" altLang="en-US" smtClean="0"/>
              <a:t>39</a:t>
            </a:fld>
            <a:endParaRPr kumimoji="1" lang="ja-JP" altLang="en-US"/>
          </a:p>
        </p:txBody>
      </p:sp>
      <p:pic>
        <p:nvPicPr>
          <p:cNvPr id="2" name="図 1"/>
          <p:cNvPicPr>
            <a:picLocks noChangeAspect="1"/>
          </p:cNvPicPr>
          <p:nvPr/>
        </p:nvPicPr>
        <p:blipFill>
          <a:blip r:embed="rId2"/>
          <a:stretch>
            <a:fillRect/>
          </a:stretch>
        </p:blipFill>
        <p:spPr>
          <a:xfrm>
            <a:off x="0" y="510540"/>
            <a:ext cx="9144000" cy="5836920"/>
          </a:xfrm>
          <a:prstGeom prst="rect">
            <a:avLst/>
          </a:prstGeom>
        </p:spPr>
      </p:pic>
    </p:spTree>
    <p:extLst>
      <p:ext uri="{BB962C8B-B14F-4D97-AF65-F5344CB8AC3E}">
        <p14:creationId xmlns:p14="http://schemas.microsoft.com/office/powerpoint/2010/main" val="344841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１．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電力安定供給の視点から </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再生エネには限界がある</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（安定供給）</a:t>
            </a:r>
            <a:endParaRPr kumimoji="1" lang="ja-JP" altLang="en-US"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259632" y="2348880"/>
            <a:ext cx="6264696" cy="3744416"/>
          </a:xfrm>
        </p:spPr>
        <p:txBody>
          <a:bodyPr>
            <a:normAutofit lnSpcReduction="10000"/>
          </a:bodyPr>
          <a:lstStyle/>
          <a:p>
            <a:pPr lvl="0"/>
            <a:r>
              <a:rPr lang="ja-JP" altLang="ja-JP" sz="2000" b="1" dirty="0"/>
              <a:t>太陽光、風力の電気は不安定で需要に応じた発電ができない</a:t>
            </a:r>
            <a:endParaRPr lang="en-US" altLang="ja-JP" sz="2000" b="1" dirty="0"/>
          </a:p>
          <a:p>
            <a:pPr lvl="0"/>
            <a:endParaRPr lang="en-US" altLang="ja-JP" sz="2000" b="1" dirty="0"/>
          </a:p>
          <a:p>
            <a:pPr lvl="0"/>
            <a:r>
              <a:rPr lang="ja-JP" altLang="ja-JP" sz="2000" b="1" dirty="0"/>
              <a:t>不安定な太陽光、風力を補う火力、原子力の電気を必要とする</a:t>
            </a:r>
            <a:endParaRPr lang="en-US" altLang="ja-JP" sz="2000" b="1" dirty="0"/>
          </a:p>
          <a:p>
            <a:pPr lvl="0"/>
            <a:endParaRPr lang="ja-JP" altLang="ja-JP" sz="2000" dirty="0"/>
          </a:p>
          <a:p>
            <a:pPr lvl="0"/>
            <a:r>
              <a:rPr lang="ja-JP" altLang="ja-JP" sz="2000" b="1" dirty="0"/>
              <a:t>太陽光、風力を極端に増やすと共食いが起こり容量を増やせない</a:t>
            </a:r>
            <a:endParaRPr lang="en-US" altLang="ja-JP" sz="2000" b="1" dirty="0"/>
          </a:p>
          <a:p>
            <a:pPr lvl="0"/>
            <a:endParaRPr lang="ja-JP" altLang="ja-JP" sz="2000" dirty="0"/>
          </a:p>
          <a:p>
            <a:pPr lvl="0"/>
            <a:r>
              <a:rPr lang="ja-JP" altLang="ja-JP" sz="2000" b="1" dirty="0"/>
              <a:t>太陽光、風力は自らの設備が生まれるのに大量の</a:t>
            </a:r>
            <a:r>
              <a:rPr lang="ja-JP" altLang="en-US" sz="2000" b="1" dirty="0"/>
              <a:t>　エネルギー</a:t>
            </a:r>
            <a:r>
              <a:rPr lang="ja-JP" altLang="ja-JP" sz="2000" b="1" dirty="0"/>
              <a:t>を必要とする</a:t>
            </a:r>
            <a:endParaRPr lang="en-US" altLang="ja-JP" sz="2000" b="1"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4</a:t>
            </a:fld>
            <a:endParaRPr kumimoji="1" lang="ja-JP" altLang="en-US"/>
          </a:p>
        </p:txBody>
      </p:sp>
    </p:spTree>
    <p:extLst>
      <p:ext uri="{BB962C8B-B14F-4D97-AF65-F5344CB8AC3E}">
        <p14:creationId xmlns:p14="http://schemas.microsoft.com/office/powerpoint/2010/main" val="2685741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43000"/>
          </a:xfrm>
        </p:spPr>
        <p:txBody>
          <a:bodyPr>
            <a:noAutofit/>
          </a:bodyPr>
          <a:lstStyle/>
          <a:p>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東電福島第一原子力発電所</a:t>
            </a: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事故による被曝死亡者ゼロ</a:t>
            </a:r>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で</a:t>
            </a:r>
            <a:br>
              <a:rPr lang="en-US"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あったが</a:t>
            </a:r>
            <a:r>
              <a:rPr lang="en-US" altLang="ja-JP" sz="2400" i="1" dirty="0">
                <a:solidFill>
                  <a:schemeClr val="accent2">
                    <a:lumMod val="75000"/>
                  </a:schemeClr>
                </a:solidFill>
                <a:latin typeface="HG創英角ﾎﾟｯﾌﾟ体" panose="040B0A09000000000000" pitchFamily="49" charset="-128"/>
                <a:ea typeface="HG創英角ﾎﾟｯﾌﾟ体" panose="040B0A09000000000000" pitchFamily="49" charset="-128"/>
              </a:rPr>
              <a:t>15</a:t>
            </a:r>
            <a:r>
              <a:rPr lang="ja-JP" altLang="en-US" sz="2400" i="1" dirty="0">
                <a:solidFill>
                  <a:schemeClr val="accent2">
                    <a:lumMod val="75000"/>
                  </a:schemeClr>
                </a:solidFill>
                <a:latin typeface="HG創英角ﾎﾟｯﾌﾟ体" panose="040B0A09000000000000" pitchFamily="49" charset="-128"/>
                <a:ea typeface="HG創英角ﾎﾟｯﾌﾟ体" panose="040B0A09000000000000" pitchFamily="49" charset="-128"/>
              </a:rPr>
              <a:t>万人以上の長期強制避難者を出してしまった</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899592" y="1900994"/>
            <a:ext cx="6840760" cy="4102025"/>
          </a:xfrm>
        </p:spPr>
        <p:txBody>
          <a:bodyPr>
            <a:normAutofit/>
          </a:bodyPr>
          <a:lstStyle/>
          <a:p>
            <a:r>
              <a:rPr lang="ja-JP" altLang="en-US" sz="1800" b="1" dirty="0"/>
              <a:t>事故に際して病人を含む強制避難と長期避難生活で体調を崩されたり多数の震災関連死を招いてしまったことは誠に残念なことである</a:t>
            </a:r>
            <a:endParaRPr lang="en-US" altLang="ja-JP" sz="1800" b="1" dirty="0"/>
          </a:p>
          <a:p>
            <a:r>
              <a:rPr lang="ja-JP" altLang="en-US" sz="1800" b="1" dirty="0"/>
              <a:t>しかし</a:t>
            </a:r>
            <a:r>
              <a:rPr lang="ja-JP" altLang="ja-JP" sz="1800" b="1" dirty="0"/>
              <a:t>事故後の的確な避難対応で被曝死亡者ゼロであったことは</a:t>
            </a:r>
            <a:r>
              <a:rPr lang="ja-JP" altLang="en-US" sz="1800" b="1" dirty="0"/>
              <a:t>　</a:t>
            </a:r>
            <a:r>
              <a:rPr lang="ja-JP" altLang="ja-JP" sz="1800" b="1" dirty="0"/>
              <a:t>不幸中の幸いではあったが、極度に煽られた放射線への恐怖は意図的に作られた虚構ではなかったろうか</a:t>
            </a:r>
            <a:endParaRPr lang="en-US" altLang="ja-JP" sz="1800" b="1" dirty="0"/>
          </a:p>
          <a:p>
            <a:r>
              <a:rPr lang="ja-JP" altLang="ja-JP" sz="1800" b="1" dirty="0"/>
              <a:t>国際基準から見て必要以上に厳しくした食品基準や除染基準は</a:t>
            </a:r>
            <a:r>
              <a:rPr lang="ja-JP" altLang="en-US" sz="1800" b="1" dirty="0"/>
              <a:t>その対応のため地域の労苦の負担や税金のムダ使い等</a:t>
            </a:r>
            <a:r>
              <a:rPr lang="ja-JP" altLang="ja-JP" sz="1800" b="1" dirty="0"/>
              <a:t>弊害のみあって</a:t>
            </a:r>
            <a:r>
              <a:rPr lang="ja-JP" altLang="en-US" sz="1800" b="1" dirty="0"/>
              <a:t>、今では</a:t>
            </a:r>
            <a:r>
              <a:rPr lang="ja-JP" altLang="ja-JP" sz="1800" b="1" dirty="0"/>
              <a:t>全く益なし</a:t>
            </a:r>
            <a:r>
              <a:rPr lang="ja-JP" altLang="en-US" sz="1800" b="1" dirty="0"/>
              <a:t>である</a:t>
            </a:r>
            <a:endParaRPr lang="en-US" altLang="ja-JP" sz="1800" b="1" dirty="0"/>
          </a:p>
          <a:p>
            <a:r>
              <a:rPr lang="ja-JP" altLang="en-US" sz="1800" b="1" dirty="0"/>
              <a:t>こ</a:t>
            </a:r>
            <a:r>
              <a:rPr lang="ja-JP" altLang="ja-JP" sz="1800" b="1" dirty="0"/>
              <a:t>の実情は早急に改善しないと国際感覚から遊離したガラパゴス</a:t>
            </a:r>
            <a:r>
              <a:rPr lang="ja-JP" altLang="en-US" sz="1800" b="1" dirty="0"/>
              <a:t>症候群</a:t>
            </a:r>
            <a:r>
              <a:rPr lang="ja-JP" altLang="ja-JP" sz="1800" b="1" dirty="0"/>
              <a:t>の典型となるのではないか</a:t>
            </a:r>
            <a:endParaRPr lang="ja-JP" altLang="ja-JP" sz="18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40</a:t>
            </a:fld>
            <a:endParaRPr kumimoji="1" lang="ja-JP" altLang="en-US"/>
          </a:p>
        </p:txBody>
      </p:sp>
    </p:spTree>
    <p:extLst>
      <p:ext uri="{BB962C8B-B14F-4D97-AF65-F5344CB8AC3E}">
        <p14:creationId xmlns:p14="http://schemas.microsoft.com/office/powerpoint/2010/main" val="1567821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259715"/>
            <a:ext cx="9144000" cy="646176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41</a:t>
            </a:fld>
            <a:endParaRPr kumimoji="1" lang="ja-JP" altLang="en-US"/>
          </a:p>
        </p:txBody>
      </p:sp>
      <p:sp>
        <p:nvSpPr>
          <p:cNvPr id="4" name="正方形/長方形 3"/>
          <p:cNvSpPr/>
          <p:nvPr/>
        </p:nvSpPr>
        <p:spPr>
          <a:xfrm>
            <a:off x="5334000" y="6408107"/>
            <a:ext cx="2982416"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2566685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98120"/>
            <a:ext cx="9144000" cy="646176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42</a:t>
            </a:fld>
            <a:endParaRPr kumimoji="1" lang="ja-JP" altLang="en-US"/>
          </a:p>
        </p:txBody>
      </p:sp>
      <p:sp>
        <p:nvSpPr>
          <p:cNvPr id="4" name="正方形/長方形 3"/>
          <p:cNvSpPr/>
          <p:nvPr/>
        </p:nvSpPr>
        <p:spPr>
          <a:xfrm>
            <a:off x="5292080" y="6426896"/>
            <a:ext cx="2934072"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4058576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脱原発のリスクと原子力利用のベネフィットを</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的確に評価し現実に即した判断をすべき</a:t>
            </a:r>
          </a:p>
        </p:txBody>
      </p:sp>
      <p:sp>
        <p:nvSpPr>
          <p:cNvPr id="3" name="コンテンツ プレースホルダー 2"/>
          <p:cNvSpPr>
            <a:spLocks noGrp="1"/>
          </p:cNvSpPr>
          <p:nvPr>
            <p:ph idx="1"/>
          </p:nvPr>
        </p:nvSpPr>
        <p:spPr>
          <a:xfrm>
            <a:off x="971600" y="1844824"/>
            <a:ext cx="7056784" cy="4511526"/>
          </a:xfrm>
        </p:spPr>
        <p:txBody>
          <a:bodyPr>
            <a:normAutofit/>
          </a:bodyPr>
          <a:lstStyle/>
          <a:p>
            <a:r>
              <a:rPr lang="ja-JP" altLang="ja-JP" sz="2000" b="1" dirty="0"/>
              <a:t>世の中にはゼロリスクの実態はないのになぜ原子力安全のゼロリスクを追及するのか　</a:t>
            </a:r>
            <a:endParaRPr lang="en-US" altLang="ja-JP" sz="2000" b="1" dirty="0"/>
          </a:p>
          <a:p>
            <a:endParaRPr lang="en-US" altLang="ja-JP" sz="2000" b="1" dirty="0"/>
          </a:p>
          <a:p>
            <a:r>
              <a:rPr lang="ja-JP" altLang="ja-JP" sz="2000" b="1" dirty="0"/>
              <a:t>日本での原子力事故死は</a:t>
            </a:r>
            <a:r>
              <a:rPr lang="en-US" altLang="ja-JP" sz="2000" b="1" dirty="0"/>
              <a:t>JCO</a:t>
            </a:r>
            <a:r>
              <a:rPr lang="ja-JP" altLang="ja-JP" sz="2000" b="1" dirty="0"/>
              <a:t>事故犠牲者</a:t>
            </a:r>
            <a:r>
              <a:rPr lang="en-US" altLang="ja-JP" sz="2000" b="1" dirty="0"/>
              <a:t>2</a:t>
            </a:r>
            <a:r>
              <a:rPr lang="ja-JP" altLang="ja-JP" sz="2000" b="1" dirty="0"/>
              <a:t>名のみ、一方自動車事故死亡者は最近激減しているが年間</a:t>
            </a:r>
            <a:r>
              <a:rPr lang="en-US" altLang="ja-JP" sz="2000" b="1" dirty="0"/>
              <a:t>5000</a:t>
            </a:r>
            <a:r>
              <a:rPr lang="ja-JP" altLang="ja-JP" sz="2000" b="1" dirty="0"/>
              <a:t>人、それでも利便性から自動車の利用は続けられている</a:t>
            </a:r>
            <a:endParaRPr lang="en-US" altLang="ja-JP" sz="2000" b="1" dirty="0"/>
          </a:p>
          <a:p>
            <a:endParaRPr lang="ja-JP" altLang="ja-JP" sz="2000" dirty="0"/>
          </a:p>
          <a:p>
            <a:r>
              <a:rPr lang="ja-JP" altLang="ja-JP" sz="2000" b="1" dirty="0"/>
              <a:t>万が一の原子炉事故が怖いからといって脱原発とした場合の不利益は</a:t>
            </a:r>
            <a:r>
              <a:rPr lang="ja-JP" altLang="en-US" sz="2000" b="1" dirty="0"/>
              <a:t>計り知れない</a:t>
            </a:r>
            <a:endParaRPr lang="en-US" altLang="ja-JP" sz="2000" b="1" dirty="0"/>
          </a:p>
          <a:p>
            <a:endParaRPr lang="en-US" altLang="ja-JP" sz="2000" b="1" dirty="0"/>
          </a:p>
          <a:p>
            <a:r>
              <a:rPr lang="ja-JP" altLang="ja-JP" sz="2000" b="1" dirty="0"/>
              <a:t>現実を直視したリスク・ベネフィット感覚を醸成することが肝要であろう</a:t>
            </a:r>
            <a:endParaRPr lang="en-US" altLang="ja-JP" sz="2000" b="1" dirty="0"/>
          </a:p>
          <a:p>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43</a:t>
            </a:fld>
            <a:endParaRPr kumimoji="1" lang="ja-JP" altLang="en-US"/>
          </a:p>
        </p:txBody>
      </p:sp>
    </p:spTree>
    <p:extLst>
      <p:ext uri="{BB962C8B-B14F-4D97-AF65-F5344CB8AC3E}">
        <p14:creationId xmlns:p14="http://schemas.microsoft.com/office/powerpoint/2010/main" val="3414699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0149" y="476672"/>
            <a:ext cx="8229600" cy="864096"/>
          </a:xfrm>
        </p:spPr>
        <p:txBody>
          <a:bodyPr>
            <a:normAutofit fontScale="90000"/>
          </a:bodyPr>
          <a:lstStyle/>
          <a:p>
            <a:pPr lvl="0"/>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６．　核燃料サイクルにより日本のエネルギーは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盤石に　</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(Pu</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利用）</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295636" y="1772816"/>
            <a:ext cx="6552728" cy="4392488"/>
          </a:xfrm>
        </p:spPr>
        <p:txBody>
          <a:bodyPr>
            <a:normAutofit fontScale="92500" lnSpcReduction="20000"/>
          </a:bodyPr>
          <a:lstStyle/>
          <a:p>
            <a:pPr lvl="0"/>
            <a:r>
              <a:rPr lang="ja-JP" altLang="en-US" sz="2000" b="1" dirty="0">
                <a:latin typeface="+mn-ea"/>
              </a:rPr>
              <a:t>なぜ使用済燃料を再処理するのか</a:t>
            </a:r>
            <a:endParaRPr lang="en-US" altLang="ja-JP" sz="2000" b="1" dirty="0">
              <a:latin typeface="+mn-ea"/>
            </a:endParaRPr>
          </a:p>
          <a:p>
            <a:pPr lvl="0"/>
            <a:endParaRPr lang="en-US" altLang="ja-JP" sz="2000" b="1" dirty="0">
              <a:latin typeface="+mn-ea"/>
            </a:endParaRPr>
          </a:p>
          <a:p>
            <a:pPr lvl="0"/>
            <a:r>
              <a:rPr lang="ja-JP" altLang="en-US" sz="2000" b="1" dirty="0">
                <a:latin typeface="+mn-ea"/>
              </a:rPr>
              <a:t>核燃料サイクルにより使用済燃料を有効利用</a:t>
            </a:r>
            <a:endParaRPr lang="en-US" altLang="ja-JP" sz="2000" b="1" dirty="0">
              <a:latin typeface="+mn-ea"/>
            </a:endParaRPr>
          </a:p>
          <a:p>
            <a:pPr lvl="1"/>
            <a:r>
              <a:rPr lang="ja-JP" altLang="en-US" sz="1600" b="1" dirty="0">
                <a:latin typeface="+mn-ea"/>
              </a:rPr>
              <a:t>数千年分のエネルギー資源を確保</a:t>
            </a:r>
            <a:endParaRPr lang="en-US" altLang="ja-JP" sz="1600" b="1" dirty="0">
              <a:latin typeface="+mn-ea"/>
            </a:endParaRPr>
          </a:p>
          <a:p>
            <a:pPr lvl="1"/>
            <a:r>
              <a:rPr lang="ja-JP" altLang="en-US" sz="1600" b="1" dirty="0">
                <a:latin typeface="+mn-ea"/>
              </a:rPr>
              <a:t>当面は軽水炉で</a:t>
            </a:r>
            <a:r>
              <a:rPr lang="en-US" altLang="ja-JP" sz="1600" b="1" dirty="0">
                <a:latin typeface="+mn-ea"/>
              </a:rPr>
              <a:t>MOX</a:t>
            </a:r>
            <a:r>
              <a:rPr lang="ja-JP" altLang="en-US" sz="1600" b="1" dirty="0">
                <a:latin typeface="+mn-ea"/>
              </a:rPr>
              <a:t>を利用</a:t>
            </a:r>
            <a:endParaRPr lang="en-US" altLang="ja-JP" sz="1600" b="1" dirty="0">
              <a:latin typeface="+mn-ea"/>
            </a:endParaRPr>
          </a:p>
          <a:p>
            <a:pPr lvl="1"/>
            <a:r>
              <a:rPr lang="ja-JP" altLang="en-US" sz="1600" b="1" dirty="0">
                <a:latin typeface="+mn-ea"/>
              </a:rPr>
              <a:t>将来は高速炉で全量利用</a:t>
            </a:r>
            <a:endParaRPr lang="en-US" altLang="ja-JP" sz="1600" b="1" dirty="0">
              <a:latin typeface="+mn-ea"/>
            </a:endParaRPr>
          </a:p>
          <a:p>
            <a:pPr lvl="0"/>
            <a:endParaRPr lang="en-US" altLang="ja-JP" sz="2000" b="1" dirty="0">
              <a:latin typeface="+mn-ea"/>
            </a:endParaRPr>
          </a:p>
          <a:p>
            <a:pPr lvl="0"/>
            <a:r>
              <a:rPr lang="ja-JP" altLang="en-US" sz="2000" b="1" dirty="0">
                <a:latin typeface="+mn-ea"/>
              </a:rPr>
              <a:t>再処理・軽水炉プルサーマルにより約</a:t>
            </a:r>
            <a:r>
              <a:rPr lang="en-US" altLang="ja-JP" sz="2000" b="1" dirty="0">
                <a:latin typeface="+mn-ea"/>
              </a:rPr>
              <a:t>2</a:t>
            </a:r>
            <a:r>
              <a:rPr lang="ja-JP" altLang="en-US" sz="2000" b="1" dirty="0">
                <a:latin typeface="+mn-ea"/>
              </a:rPr>
              <a:t>割ウランを有効活用</a:t>
            </a:r>
            <a:endParaRPr lang="en-US" altLang="ja-JP" sz="2000" b="1" dirty="0">
              <a:latin typeface="+mn-ea"/>
            </a:endParaRPr>
          </a:p>
          <a:p>
            <a:pPr lvl="0"/>
            <a:endParaRPr lang="en-US" altLang="ja-JP" sz="2000" b="1" dirty="0">
              <a:latin typeface="+mn-ea"/>
            </a:endParaRPr>
          </a:p>
          <a:p>
            <a:pPr lvl="0"/>
            <a:r>
              <a:rPr lang="ja-JP" altLang="en-US" sz="2000" b="1" dirty="0">
                <a:latin typeface="+mn-ea"/>
              </a:rPr>
              <a:t>再処理・高速炉サイクルにより数千年分のエネルギー資源を確保</a:t>
            </a:r>
            <a:endParaRPr lang="en-US" altLang="ja-JP" sz="2000" b="1" dirty="0">
              <a:latin typeface="+mn-ea"/>
            </a:endParaRPr>
          </a:p>
          <a:p>
            <a:pPr lvl="0"/>
            <a:endParaRPr lang="en-US" altLang="ja-JP" sz="1600" b="1" dirty="0">
              <a:latin typeface="+mn-ea"/>
            </a:endParaRPr>
          </a:p>
          <a:p>
            <a:pPr lvl="0"/>
            <a:r>
              <a:rPr lang="ja-JP" altLang="en-US" sz="2000" b="1" dirty="0">
                <a:latin typeface="+mn-ea"/>
              </a:rPr>
              <a:t>再処理・ガラス固化処分は直接処分より有利</a:t>
            </a:r>
            <a:endParaRPr lang="en-US" altLang="ja-JP" sz="2000" b="1" dirty="0">
              <a:latin typeface="+mn-ea"/>
            </a:endParaRPr>
          </a:p>
          <a:p>
            <a:pPr lvl="1"/>
            <a:r>
              <a:rPr lang="ja-JP" altLang="en-US" sz="1600" b="1" dirty="0">
                <a:latin typeface="+mn-ea"/>
              </a:rPr>
              <a:t>核燃料の有効利用（ウランのとことん利用）</a:t>
            </a:r>
            <a:endParaRPr lang="en-US" altLang="ja-JP" sz="1600" b="1" dirty="0">
              <a:latin typeface="+mn-ea"/>
            </a:endParaRPr>
          </a:p>
          <a:p>
            <a:pPr lvl="1"/>
            <a:r>
              <a:rPr lang="ja-JP" altLang="en-US" sz="1600" b="1" dirty="0">
                <a:latin typeface="+mn-ea"/>
              </a:rPr>
              <a:t>直接処分より再処理・高レベル廃棄物処分の方が処分面積と毒性が低減</a:t>
            </a:r>
            <a:endParaRPr lang="en-US" altLang="ja-JP" sz="1600" b="1" dirty="0">
              <a:latin typeface="+mn-ea"/>
            </a:endParaRPr>
          </a:p>
          <a:p>
            <a:pPr lvl="0"/>
            <a:endParaRPr lang="en-US" altLang="ja-JP" sz="2000" b="1" dirty="0">
              <a:latin typeface="+mn-ea"/>
            </a:endParaRPr>
          </a:p>
          <a:p>
            <a:pPr lvl="0"/>
            <a:endParaRPr lang="en-US" altLang="ja-JP" sz="2000" b="1" dirty="0">
              <a:latin typeface="+mn-ea"/>
            </a:endParaRPr>
          </a:p>
          <a:p>
            <a:pPr lvl="0"/>
            <a:endParaRPr lang="en-US" altLang="ja-JP" sz="2000" b="1" dirty="0">
              <a:latin typeface="+mn-ea"/>
            </a:endParaRPr>
          </a:p>
          <a:p>
            <a:pPr lvl="0"/>
            <a:endParaRPr lang="en-US" altLang="ja-JP" sz="2000" b="1" dirty="0">
              <a:latin typeface="+mn-ea"/>
            </a:endParaRPr>
          </a:p>
          <a:p>
            <a:pPr lvl="0"/>
            <a:endParaRPr lang="en-US" altLang="ja-JP" sz="2000" b="1" dirty="0">
              <a:latin typeface="+mn-ea"/>
            </a:endParaRPr>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44</a:t>
            </a:fld>
            <a:endParaRPr kumimoji="1" lang="ja-JP" altLang="en-US"/>
          </a:p>
        </p:txBody>
      </p:sp>
    </p:spTree>
    <p:extLst>
      <p:ext uri="{BB962C8B-B14F-4D97-AF65-F5344CB8AC3E}">
        <p14:creationId xmlns:p14="http://schemas.microsoft.com/office/powerpoint/2010/main" val="3342517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9228"/>
            <a:ext cx="8229600" cy="859532"/>
          </a:xfrm>
        </p:spPr>
        <p:txBody>
          <a:bodyPr>
            <a:normAutofit/>
          </a:bodyPr>
          <a:lstStyle/>
          <a:p>
            <a:r>
              <a:rPr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なぜ使用済燃料を再処理するのか</a:t>
            </a:r>
            <a:endParaRPr kumimoji="1"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971600" y="1412776"/>
            <a:ext cx="7200800" cy="4752528"/>
          </a:xfrm>
        </p:spPr>
        <p:txBody>
          <a:bodyPr>
            <a:normAutofit fontScale="85000" lnSpcReduction="10000"/>
          </a:bodyPr>
          <a:lstStyle/>
          <a:p>
            <a:r>
              <a:rPr lang="ja-JP" altLang="en-US" sz="2400" dirty="0"/>
              <a:t>核燃料サイクルにより使用済燃料を有効利用する</a:t>
            </a:r>
            <a:endParaRPr lang="en-US" altLang="ja-JP" sz="2400" dirty="0"/>
          </a:p>
          <a:p>
            <a:pPr lvl="1"/>
            <a:r>
              <a:rPr lang="ja-JP" altLang="en-US" sz="2000" dirty="0"/>
              <a:t>使用済燃料を再処理し、残存ウランと生成されたプルトニウムを取り出し、核燃料をとことん活用する</a:t>
            </a:r>
            <a:endParaRPr lang="en-US" altLang="ja-JP" sz="2000" dirty="0"/>
          </a:p>
          <a:p>
            <a:pPr lvl="1"/>
            <a:r>
              <a:rPr lang="ja-JP" altLang="en-US" sz="2000" dirty="0"/>
              <a:t>当面の再処理ＭＯＸ燃料の軽水炉利用（プルサーマル）により、ウラン燃料を約</a:t>
            </a:r>
            <a:r>
              <a:rPr lang="en-US" altLang="ja-JP" sz="2000" dirty="0"/>
              <a:t>20</a:t>
            </a:r>
            <a:r>
              <a:rPr lang="ja-JP" altLang="en-US" sz="2000" dirty="0"/>
              <a:t>％有効活用できる</a:t>
            </a:r>
            <a:endParaRPr lang="en-US" altLang="ja-JP" sz="2000" dirty="0"/>
          </a:p>
          <a:p>
            <a:pPr lvl="2"/>
            <a:r>
              <a:rPr lang="ja-JP" altLang="en-US" sz="1600" b="1" dirty="0">
                <a:latin typeface="+mn-ea"/>
              </a:rPr>
              <a:t>欧米諸国でも軽水炉プルサーマルを実施</a:t>
            </a:r>
            <a:endParaRPr lang="en-US" altLang="ja-JP" sz="1600" b="1" dirty="0">
              <a:latin typeface="+mn-ea"/>
            </a:endParaRPr>
          </a:p>
          <a:p>
            <a:pPr lvl="1"/>
            <a:r>
              <a:rPr lang="ja-JP" altLang="en-US" sz="2000" dirty="0"/>
              <a:t>将来は高速炉利用により数千年のエネルギー資源が確保される</a:t>
            </a:r>
            <a:endParaRPr lang="en-US" altLang="ja-JP" sz="2000" dirty="0"/>
          </a:p>
          <a:p>
            <a:pPr lvl="2"/>
            <a:r>
              <a:rPr lang="ja-JP" altLang="en-US" sz="1600" b="1" dirty="0">
                <a:latin typeface="+mn-ea"/>
              </a:rPr>
              <a:t>ロシア、中国、フランスで開発、稼働</a:t>
            </a:r>
            <a:endParaRPr lang="en-US" altLang="ja-JP" sz="1600" b="1" dirty="0">
              <a:latin typeface="+mn-ea"/>
            </a:endParaRPr>
          </a:p>
          <a:p>
            <a:pPr lvl="1"/>
            <a:r>
              <a:rPr lang="ja-JP" altLang="en-US" sz="2000" dirty="0"/>
              <a:t>再処理による発電コストは直接処分と僅差</a:t>
            </a:r>
            <a:r>
              <a:rPr lang="en-US" altLang="ja-JP" sz="2000" dirty="0"/>
              <a:t>(kwh</a:t>
            </a:r>
            <a:r>
              <a:rPr lang="ja-JP" altLang="en-US" sz="2000" dirty="0"/>
              <a:t>当たり</a:t>
            </a:r>
            <a:r>
              <a:rPr lang="en-US" altLang="ja-JP" sz="2000" dirty="0"/>
              <a:t>1</a:t>
            </a:r>
            <a:r>
              <a:rPr lang="ja-JP" altLang="en-US" sz="2000" dirty="0"/>
              <a:t>円未満）</a:t>
            </a:r>
            <a:endParaRPr lang="en-US" altLang="ja-JP" sz="2000" dirty="0"/>
          </a:p>
          <a:p>
            <a:pPr lvl="1"/>
            <a:r>
              <a:rPr lang="ja-JP" altLang="en-US" sz="2000" dirty="0"/>
              <a:t>エネルギー安定供給への貢献が大</a:t>
            </a:r>
            <a:endParaRPr lang="en-US" altLang="ja-JP" sz="2400" dirty="0"/>
          </a:p>
          <a:p>
            <a:r>
              <a:rPr lang="ja-JP" altLang="en-US" sz="2400" dirty="0"/>
              <a:t>再処理による高レベル放射性廃棄物の処分は、使用済核燃料の直接処分より有利</a:t>
            </a:r>
            <a:endParaRPr lang="en-US" altLang="ja-JP" sz="2400" dirty="0"/>
          </a:p>
          <a:p>
            <a:pPr lvl="1"/>
            <a:r>
              <a:rPr lang="ja-JP" altLang="en-US" sz="2000" dirty="0"/>
              <a:t>発熱量が少ないため処分場の面積を少なくできる</a:t>
            </a:r>
            <a:endParaRPr lang="en-US" altLang="ja-JP" sz="2000" dirty="0"/>
          </a:p>
          <a:p>
            <a:pPr lvl="1"/>
            <a:r>
              <a:rPr lang="ja-JP" altLang="en-US" sz="2000" dirty="0"/>
              <a:t>再処理廃棄物にはＰｕが含まれないため放射性毒性が少ない</a:t>
            </a:r>
            <a:endParaRPr lang="en-US" altLang="ja-JP" sz="2000" dirty="0"/>
          </a:p>
          <a:p>
            <a:r>
              <a:rPr lang="ja-JP" altLang="en-US" sz="2400" dirty="0"/>
              <a:t>再処理の有無に関わらず、使用済燃料の処分は避けられない</a:t>
            </a:r>
            <a:endParaRPr lang="en-US" altLang="ja-JP" sz="2400" dirty="0"/>
          </a:p>
          <a:p>
            <a:pPr lvl="1"/>
            <a:r>
              <a:rPr lang="ja-JP" altLang="en-US" sz="2000" dirty="0"/>
              <a:t>再処理が最善の選択</a:t>
            </a:r>
            <a:endParaRPr lang="en-US" altLang="ja-JP" sz="16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45</a:t>
            </a:fld>
            <a:endParaRPr kumimoji="1" lang="ja-JP" altLang="en-US"/>
          </a:p>
        </p:txBody>
      </p:sp>
    </p:spTree>
    <p:extLst>
      <p:ext uri="{BB962C8B-B14F-4D97-AF65-F5344CB8AC3E}">
        <p14:creationId xmlns:p14="http://schemas.microsoft.com/office/powerpoint/2010/main" val="1646467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B5EFBB4-480C-4C06-9961-9B25958C95AC}"/>
              </a:ext>
            </a:extLst>
          </p:cNvPr>
          <p:cNvSpPr>
            <a:spLocks noGrp="1"/>
          </p:cNvSpPr>
          <p:nvPr>
            <p:ph idx="1"/>
          </p:nvPr>
        </p:nvSpPr>
        <p:spPr>
          <a:xfrm>
            <a:off x="683568" y="1196752"/>
            <a:ext cx="7632848" cy="4597971"/>
          </a:xfrm>
        </p:spPr>
        <p:txBody>
          <a:bodyPr>
            <a:normAutofit fontScale="92500" lnSpcReduction="10000"/>
          </a:bodyPr>
          <a:lstStyle/>
          <a:p>
            <a:r>
              <a:rPr kumimoji="1" lang="ja-JP" altLang="en-US" sz="2600" dirty="0">
                <a:latin typeface="+mn-ea"/>
              </a:rPr>
              <a:t>核燃料サイクルとは</a:t>
            </a:r>
            <a:endParaRPr kumimoji="1" lang="en-US" altLang="ja-JP" sz="2600" dirty="0">
              <a:latin typeface="+mn-ea"/>
            </a:endParaRPr>
          </a:p>
          <a:p>
            <a:pPr lvl="1"/>
            <a:r>
              <a:rPr lang="ja-JP" altLang="en-US" sz="2200" dirty="0">
                <a:latin typeface="+mn-ea"/>
              </a:rPr>
              <a:t>原子力発電所の使用済燃料を再処理し、取り出したウランと　プルトニウムを再利用する</a:t>
            </a:r>
            <a:endParaRPr lang="en-US" altLang="ja-JP" sz="2200" dirty="0">
              <a:latin typeface="+mn-ea"/>
            </a:endParaRPr>
          </a:p>
          <a:p>
            <a:pPr lvl="2"/>
            <a:r>
              <a:rPr lang="ja-JP" altLang="en-US" sz="2200" dirty="0">
                <a:latin typeface="+mn-ea"/>
              </a:rPr>
              <a:t>当面は軽水炉で</a:t>
            </a:r>
            <a:r>
              <a:rPr lang="en-US" altLang="ja-JP" sz="2200" dirty="0">
                <a:latin typeface="+mn-ea"/>
              </a:rPr>
              <a:t>MOX</a:t>
            </a:r>
            <a:r>
              <a:rPr lang="ja-JP" altLang="en-US" sz="2200" dirty="0">
                <a:latin typeface="+mn-ea"/>
              </a:rPr>
              <a:t>燃料、ウラン燃料として利用することによりウランの利用効率が約</a:t>
            </a:r>
            <a:r>
              <a:rPr lang="en-US" altLang="ja-JP" sz="2200" dirty="0">
                <a:latin typeface="+mn-ea"/>
              </a:rPr>
              <a:t>20%</a:t>
            </a:r>
            <a:r>
              <a:rPr lang="ja-JP" altLang="en-US" sz="2200" dirty="0">
                <a:latin typeface="+mn-ea"/>
              </a:rPr>
              <a:t>向上する</a:t>
            </a:r>
            <a:endParaRPr lang="en-US" altLang="ja-JP" sz="2200" dirty="0">
              <a:latin typeface="+mn-ea"/>
            </a:endParaRPr>
          </a:p>
          <a:p>
            <a:pPr lvl="2"/>
            <a:r>
              <a:rPr lang="ja-JP" altLang="en-US" sz="2200" dirty="0">
                <a:latin typeface="+mn-ea"/>
              </a:rPr>
              <a:t>将来は高速炉燃料として利用することにより、数千年間のエネルギー資源が確保できる</a:t>
            </a:r>
            <a:endParaRPr lang="en-US" altLang="ja-JP" sz="2200" dirty="0">
              <a:latin typeface="+mn-ea"/>
            </a:endParaRPr>
          </a:p>
          <a:p>
            <a:pPr marL="914400" lvl="2" indent="0">
              <a:buNone/>
            </a:pPr>
            <a:r>
              <a:rPr lang="ja-JP" altLang="en-US" sz="2600" dirty="0">
                <a:latin typeface="+mn-ea"/>
              </a:rPr>
              <a:t>　</a:t>
            </a:r>
            <a:endParaRPr lang="en-US" altLang="ja-JP" sz="2600" dirty="0">
              <a:latin typeface="+mn-ea"/>
            </a:endParaRPr>
          </a:p>
          <a:p>
            <a:r>
              <a:rPr kumimoji="1" lang="ja-JP" altLang="en-US" sz="2600" dirty="0">
                <a:latin typeface="+mn-ea"/>
              </a:rPr>
              <a:t>使用済燃料中の核分裂性生成物等は高レベル放射性廃棄物として処分する</a:t>
            </a:r>
            <a:endParaRPr kumimoji="1" lang="en-US" altLang="ja-JP" sz="2600" dirty="0">
              <a:latin typeface="+mn-ea"/>
            </a:endParaRPr>
          </a:p>
          <a:p>
            <a:pPr lvl="1"/>
            <a:r>
              <a:rPr kumimoji="1" lang="ja-JP" altLang="en-US" sz="2200" dirty="0">
                <a:latin typeface="+mn-ea"/>
              </a:rPr>
              <a:t>使用済燃料の直接処分に比べたメリット</a:t>
            </a:r>
            <a:endParaRPr kumimoji="1" lang="en-US" altLang="ja-JP" sz="2200" dirty="0">
              <a:latin typeface="+mn-ea"/>
            </a:endParaRPr>
          </a:p>
          <a:p>
            <a:pPr lvl="2"/>
            <a:r>
              <a:rPr kumimoji="1" lang="ja-JP" altLang="en-US" sz="2200" dirty="0">
                <a:latin typeface="+mn-ea"/>
              </a:rPr>
              <a:t>処分面積が減少する</a:t>
            </a:r>
            <a:endParaRPr kumimoji="1" lang="en-US" altLang="ja-JP" sz="2200" dirty="0">
              <a:latin typeface="+mn-ea"/>
            </a:endParaRPr>
          </a:p>
          <a:p>
            <a:pPr lvl="2"/>
            <a:r>
              <a:rPr kumimoji="1" lang="ja-JP" altLang="en-US" sz="2200" dirty="0">
                <a:latin typeface="+mn-ea"/>
              </a:rPr>
              <a:t>毒性が減少する</a:t>
            </a:r>
            <a:endParaRPr kumimoji="1" lang="en-US" altLang="ja-JP" sz="2200" dirty="0">
              <a:latin typeface="+mn-ea"/>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548A1F8-6C6C-4389-B73F-AE08EFCD4C28}"/>
              </a:ext>
            </a:extLst>
          </p:cNvPr>
          <p:cNvSpPr>
            <a:spLocks noGrp="1"/>
          </p:cNvSpPr>
          <p:nvPr>
            <p:ph type="sldNum" sz="quarter" idx="12"/>
          </p:nvPr>
        </p:nvSpPr>
        <p:spPr/>
        <p:txBody>
          <a:bodyPr/>
          <a:lstStyle/>
          <a:p>
            <a:fld id="{0BA1A07C-239A-484A-B19C-10937A2E68B8}" type="slidenum">
              <a:rPr kumimoji="1" lang="ja-JP" altLang="en-US" smtClean="0"/>
              <a:t>46</a:t>
            </a:fld>
            <a:endParaRPr kumimoji="1" lang="ja-JP" altLang="en-US"/>
          </a:p>
        </p:txBody>
      </p:sp>
      <p:sp>
        <p:nvSpPr>
          <p:cNvPr id="5" name="タイトル 1">
            <a:extLst>
              <a:ext uri="{FF2B5EF4-FFF2-40B4-BE49-F238E27FC236}">
                <a16:creationId xmlns:a16="http://schemas.microsoft.com/office/drawing/2014/main" id="{8C61F0BC-F630-4236-A2DC-980EB8846EFB}"/>
              </a:ext>
            </a:extLst>
          </p:cNvPr>
          <p:cNvSpPr txBox="1">
            <a:spLocks/>
          </p:cNvSpPr>
          <p:nvPr/>
        </p:nvSpPr>
        <p:spPr>
          <a:xfrm>
            <a:off x="457200" y="163826"/>
            <a:ext cx="8229600" cy="8994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使用済燃料の有効利用</a:t>
            </a:r>
          </a:p>
        </p:txBody>
      </p:sp>
    </p:spTree>
    <p:extLst>
      <p:ext uri="{BB962C8B-B14F-4D97-AF65-F5344CB8AC3E}">
        <p14:creationId xmlns:p14="http://schemas.microsoft.com/office/powerpoint/2010/main" val="1986524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B22012-9EF6-4530-A654-EC9AF76F19F8}"/>
              </a:ext>
            </a:extLst>
          </p:cNvPr>
          <p:cNvSpPr>
            <a:spLocks noGrp="1"/>
          </p:cNvSpPr>
          <p:nvPr>
            <p:ph type="title"/>
          </p:nvPr>
        </p:nvSpPr>
        <p:spPr>
          <a:xfrm>
            <a:off x="457200" y="274639"/>
            <a:ext cx="8147248" cy="632311"/>
          </a:xfrm>
        </p:spPr>
        <p:txBody>
          <a:bodyPr>
            <a:noAutofit/>
          </a:bodyPr>
          <a:lstStyle/>
          <a:p>
            <a:r>
              <a:rPr kumimoji="1"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核燃料サイクル　再処理によるＰｕ利用</a:t>
            </a:r>
          </a:p>
        </p:txBody>
      </p:sp>
      <p:sp>
        <p:nvSpPr>
          <p:cNvPr id="3" name="コンテンツ プレースホルダー 2">
            <a:extLst>
              <a:ext uri="{FF2B5EF4-FFF2-40B4-BE49-F238E27FC236}">
                <a16:creationId xmlns:a16="http://schemas.microsoft.com/office/drawing/2014/main" id="{38C1669C-9E8F-4056-BC7A-596C4DC5D45A}"/>
              </a:ext>
            </a:extLst>
          </p:cNvPr>
          <p:cNvSpPr>
            <a:spLocks noGrp="1"/>
          </p:cNvSpPr>
          <p:nvPr>
            <p:ph idx="1"/>
          </p:nvPr>
        </p:nvSpPr>
        <p:spPr>
          <a:xfrm>
            <a:off x="457200" y="908720"/>
            <a:ext cx="7931224" cy="1945902"/>
          </a:xfrm>
        </p:spPr>
        <p:txBody>
          <a:bodyPr>
            <a:normAutofit fontScale="55000" lnSpcReduction="20000"/>
          </a:bodyPr>
          <a:lstStyle/>
          <a:p>
            <a:r>
              <a:rPr kumimoji="1" lang="ja-JP" altLang="en-US" b="1" dirty="0">
                <a:latin typeface="+mj-ea"/>
                <a:ea typeface="+mj-ea"/>
              </a:rPr>
              <a:t>軽水炉の初期燃料と使用済燃料の組成</a:t>
            </a:r>
            <a:endParaRPr kumimoji="1" lang="en-US" altLang="ja-JP" b="1" dirty="0">
              <a:latin typeface="+mj-ea"/>
              <a:ea typeface="+mj-ea"/>
            </a:endParaRPr>
          </a:p>
          <a:p>
            <a:pPr lvl="1"/>
            <a:r>
              <a:rPr kumimoji="1" lang="ja-JP" altLang="en-US" b="1" dirty="0">
                <a:latin typeface="+mj-ea"/>
                <a:ea typeface="+mj-ea"/>
              </a:rPr>
              <a:t>初期燃料</a:t>
            </a:r>
            <a:r>
              <a:rPr kumimoji="1" lang="en-US" altLang="ja-JP" b="1" dirty="0">
                <a:latin typeface="+mj-ea"/>
                <a:ea typeface="+mj-ea"/>
              </a:rPr>
              <a:t>	</a:t>
            </a:r>
            <a:r>
              <a:rPr kumimoji="1" lang="ja-JP" altLang="en-US" b="1" dirty="0">
                <a:latin typeface="+mj-ea"/>
                <a:ea typeface="+mj-ea"/>
              </a:rPr>
              <a:t>　</a:t>
            </a:r>
            <a:r>
              <a:rPr kumimoji="1" lang="en-US" altLang="ja-JP" b="1" dirty="0">
                <a:latin typeface="+mj-ea"/>
                <a:ea typeface="+mj-ea"/>
              </a:rPr>
              <a:t>U235</a:t>
            </a:r>
            <a:r>
              <a:rPr kumimoji="1" lang="ja-JP" altLang="en-US" b="1" dirty="0">
                <a:latin typeface="+mj-ea"/>
                <a:ea typeface="+mj-ea"/>
              </a:rPr>
              <a:t>　</a:t>
            </a:r>
            <a:r>
              <a:rPr kumimoji="1" lang="en-US" altLang="ja-JP" b="1" dirty="0">
                <a:latin typeface="+mj-ea"/>
                <a:ea typeface="+mj-ea"/>
              </a:rPr>
              <a:t>3</a:t>
            </a:r>
            <a:r>
              <a:rPr kumimoji="1" lang="ja-JP" altLang="en-US" b="1" dirty="0">
                <a:latin typeface="+mj-ea"/>
                <a:ea typeface="+mj-ea"/>
              </a:rPr>
              <a:t>～</a:t>
            </a:r>
            <a:r>
              <a:rPr kumimoji="1" lang="en-US" altLang="ja-JP" b="1" dirty="0">
                <a:latin typeface="+mj-ea"/>
                <a:ea typeface="+mj-ea"/>
              </a:rPr>
              <a:t>5</a:t>
            </a:r>
            <a:r>
              <a:rPr kumimoji="1" lang="ja-JP" altLang="en-US" b="1" dirty="0">
                <a:latin typeface="+mj-ea"/>
                <a:ea typeface="+mj-ea"/>
              </a:rPr>
              <a:t>％、</a:t>
            </a:r>
            <a:r>
              <a:rPr kumimoji="1" lang="en-US" altLang="ja-JP" b="1" dirty="0">
                <a:latin typeface="+mj-ea"/>
                <a:ea typeface="+mj-ea"/>
              </a:rPr>
              <a:t>U238</a:t>
            </a:r>
            <a:r>
              <a:rPr kumimoji="1" lang="ja-JP" altLang="en-US" b="1" dirty="0">
                <a:latin typeface="+mj-ea"/>
                <a:ea typeface="+mj-ea"/>
              </a:rPr>
              <a:t>（残り）　</a:t>
            </a:r>
            <a:r>
              <a:rPr kumimoji="1" lang="en-US" altLang="ja-JP" b="1" dirty="0">
                <a:latin typeface="+mj-ea"/>
                <a:ea typeface="+mj-ea"/>
              </a:rPr>
              <a:t>95%</a:t>
            </a:r>
            <a:r>
              <a:rPr kumimoji="1" lang="ja-JP" altLang="en-US" b="1" dirty="0">
                <a:latin typeface="+mj-ea"/>
                <a:ea typeface="+mj-ea"/>
              </a:rPr>
              <a:t>～</a:t>
            </a:r>
            <a:r>
              <a:rPr kumimoji="1" lang="en-US" altLang="ja-JP" b="1" dirty="0">
                <a:latin typeface="+mj-ea"/>
                <a:ea typeface="+mj-ea"/>
              </a:rPr>
              <a:t>97</a:t>
            </a:r>
            <a:r>
              <a:rPr kumimoji="1" lang="ja-JP" altLang="en-US" b="1" dirty="0">
                <a:latin typeface="+mj-ea"/>
                <a:ea typeface="+mj-ea"/>
              </a:rPr>
              <a:t>％ </a:t>
            </a:r>
            <a:endParaRPr kumimoji="1" lang="en-US" altLang="ja-JP" b="1" dirty="0">
              <a:latin typeface="+mj-ea"/>
              <a:ea typeface="+mj-ea"/>
            </a:endParaRPr>
          </a:p>
          <a:p>
            <a:pPr lvl="1"/>
            <a:r>
              <a:rPr lang="ja-JP" altLang="en-US" b="1" dirty="0">
                <a:latin typeface="+mj-ea"/>
                <a:ea typeface="+mj-ea"/>
              </a:rPr>
              <a:t>使用済燃料</a:t>
            </a:r>
            <a:r>
              <a:rPr lang="en-US" altLang="ja-JP" b="1" dirty="0">
                <a:latin typeface="+mj-ea"/>
                <a:ea typeface="+mj-ea"/>
              </a:rPr>
              <a:t>	</a:t>
            </a:r>
            <a:r>
              <a:rPr lang="ja-JP" altLang="en-US" b="1" dirty="0">
                <a:latin typeface="+mj-ea"/>
                <a:ea typeface="+mj-ea"/>
              </a:rPr>
              <a:t>　</a:t>
            </a:r>
            <a:r>
              <a:rPr lang="en-US" altLang="ja-JP" b="1" dirty="0">
                <a:latin typeface="+mj-ea"/>
                <a:ea typeface="+mj-ea"/>
              </a:rPr>
              <a:t>Pu</a:t>
            </a:r>
            <a:r>
              <a:rPr lang="ja-JP" altLang="en-US" b="1" dirty="0">
                <a:latin typeface="+mj-ea"/>
                <a:ea typeface="+mj-ea"/>
              </a:rPr>
              <a:t>　</a:t>
            </a:r>
            <a:r>
              <a:rPr lang="en-US" altLang="ja-JP" b="1" dirty="0">
                <a:latin typeface="+mj-ea"/>
                <a:ea typeface="+mj-ea"/>
              </a:rPr>
              <a:t>1</a:t>
            </a:r>
            <a:r>
              <a:rPr lang="ja-JP" altLang="en-US" b="1" dirty="0">
                <a:latin typeface="+mj-ea"/>
                <a:ea typeface="+mj-ea"/>
              </a:rPr>
              <a:t>％、　</a:t>
            </a:r>
            <a:r>
              <a:rPr lang="en-US" altLang="ja-JP" b="1" dirty="0">
                <a:latin typeface="+mj-ea"/>
                <a:ea typeface="+mj-ea"/>
              </a:rPr>
              <a:t>U235</a:t>
            </a:r>
            <a:r>
              <a:rPr lang="ja-JP" altLang="en-US" b="1" dirty="0">
                <a:latin typeface="+mj-ea"/>
                <a:ea typeface="+mj-ea"/>
              </a:rPr>
              <a:t> </a:t>
            </a:r>
            <a:r>
              <a:rPr lang="en-US" altLang="ja-JP" b="1" dirty="0">
                <a:latin typeface="+mj-ea"/>
                <a:ea typeface="+mj-ea"/>
              </a:rPr>
              <a:t>1</a:t>
            </a:r>
            <a:r>
              <a:rPr lang="ja-JP" altLang="en-US" b="1" dirty="0">
                <a:latin typeface="+mj-ea"/>
                <a:ea typeface="+mj-ea"/>
              </a:rPr>
              <a:t>％、　</a:t>
            </a:r>
            <a:r>
              <a:rPr lang="en-US" altLang="ja-JP" b="1" dirty="0">
                <a:latin typeface="+mj-ea"/>
                <a:ea typeface="+mj-ea"/>
              </a:rPr>
              <a:t>U238</a:t>
            </a:r>
            <a:r>
              <a:rPr lang="ja-JP" altLang="en-US" b="1" dirty="0">
                <a:latin typeface="+mj-ea"/>
                <a:ea typeface="+mj-ea"/>
              </a:rPr>
              <a:t>　</a:t>
            </a:r>
            <a:r>
              <a:rPr lang="en-US" altLang="ja-JP" b="1" dirty="0">
                <a:latin typeface="+mj-ea"/>
                <a:ea typeface="+mj-ea"/>
              </a:rPr>
              <a:t>93</a:t>
            </a:r>
            <a:r>
              <a:rPr lang="ja-JP" altLang="en-US" b="1" dirty="0">
                <a:latin typeface="+mj-ea"/>
                <a:ea typeface="+mj-ea"/>
              </a:rPr>
              <a:t>％～</a:t>
            </a:r>
            <a:r>
              <a:rPr lang="en-US" altLang="ja-JP" b="1" dirty="0">
                <a:latin typeface="+mj-ea"/>
                <a:ea typeface="+mj-ea"/>
              </a:rPr>
              <a:t>95</a:t>
            </a:r>
            <a:r>
              <a:rPr lang="ja-JP" altLang="en-US" b="1" dirty="0">
                <a:latin typeface="+mj-ea"/>
                <a:ea typeface="+mj-ea"/>
              </a:rPr>
              <a:t>％、　核分裂生成物　３～５％</a:t>
            </a:r>
            <a:endParaRPr lang="en-US" altLang="ja-JP" b="1" dirty="0">
              <a:latin typeface="+mj-ea"/>
              <a:ea typeface="+mj-ea"/>
            </a:endParaRPr>
          </a:p>
          <a:p>
            <a:r>
              <a:rPr kumimoji="1" lang="ja-JP" altLang="en-US" b="1" dirty="0">
                <a:latin typeface="+mj-ea"/>
                <a:ea typeface="+mj-ea"/>
              </a:rPr>
              <a:t>再処理により使用済燃料中の</a:t>
            </a:r>
            <a:r>
              <a:rPr kumimoji="1" lang="en-US" altLang="ja-JP" b="1" dirty="0">
                <a:latin typeface="+mj-ea"/>
                <a:ea typeface="+mj-ea"/>
              </a:rPr>
              <a:t>Pu</a:t>
            </a:r>
            <a:r>
              <a:rPr kumimoji="1" lang="ja-JP" altLang="en-US" b="1" dirty="0">
                <a:latin typeface="+mj-ea"/>
                <a:ea typeface="+mj-ea"/>
              </a:rPr>
              <a:t>と</a:t>
            </a:r>
            <a:r>
              <a:rPr kumimoji="1" lang="en-US" altLang="ja-JP" b="1" dirty="0">
                <a:latin typeface="+mj-ea"/>
                <a:ea typeface="+mj-ea"/>
              </a:rPr>
              <a:t>U235</a:t>
            </a:r>
            <a:r>
              <a:rPr kumimoji="1" lang="ja-JP" altLang="en-US" b="1" dirty="0">
                <a:latin typeface="+mj-ea"/>
                <a:ea typeface="+mj-ea"/>
              </a:rPr>
              <a:t>からウラン燃料と</a:t>
            </a:r>
            <a:r>
              <a:rPr kumimoji="1" lang="en-US" altLang="ja-JP" b="1" dirty="0">
                <a:latin typeface="+mj-ea"/>
                <a:ea typeface="+mj-ea"/>
              </a:rPr>
              <a:t>MOX</a:t>
            </a:r>
            <a:r>
              <a:rPr kumimoji="1" lang="ja-JP" altLang="en-US" b="1" dirty="0">
                <a:latin typeface="+mj-ea"/>
                <a:ea typeface="+mj-ea"/>
              </a:rPr>
              <a:t>燃料を生成</a:t>
            </a:r>
            <a:endParaRPr kumimoji="1" lang="en-US" altLang="ja-JP" b="1" dirty="0">
              <a:latin typeface="+mj-ea"/>
              <a:ea typeface="+mj-ea"/>
            </a:endParaRPr>
          </a:p>
          <a:p>
            <a:pPr lvl="1"/>
            <a:r>
              <a:rPr lang="ja-JP" altLang="en-US" b="1" dirty="0">
                <a:latin typeface="+mj-ea"/>
                <a:ea typeface="+mj-ea"/>
              </a:rPr>
              <a:t>軽水炉用ウラン燃料　　（軽水炉初期燃料と同程度）</a:t>
            </a:r>
            <a:endParaRPr lang="en-US" altLang="ja-JP" b="1" dirty="0">
              <a:latin typeface="+mj-ea"/>
              <a:ea typeface="+mj-ea"/>
            </a:endParaRPr>
          </a:p>
          <a:p>
            <a:pPr lvl="1"/>
            <a:r>
              <a:rPr lang="ja-JP" altLang="en-US" b="1" dirty="0">
                <a:latin typeface="+mj-ea"/>
                <a:ea typeface="+mj-ea"/>
              </a:rPr>
              <a:t>軽水炉用</a:t>
            </a:r>
            <a:r>
              <a:rPr kumimoji="1" lang="en-US" altLang="ja-JP" b="1" dirty="0">
                <a:latin typeface="+mj-ea"/>
                <a:ea typeface="+mj-ea"/>
              </a:rPr>
              <a:t>MOX</a:t>
            </a:r>
            <a:r>
              <a:rPr kumimoji="1" lang="ja-JP" altLang="en-US" b="1" dirty="0">
                <a:latin typeface="+mj-ea"/>
                <a:ea typeface="+mj-ea"/>
              </a:rPr>
              <a:t>燃料　　</a:t>
            </a:r>
            <a:r>
              <a:rPr kumimoji="1" lang="en-US" altLang="ja-JP" b="1" dirty="0">
                <a:latin typeface="+mj-ea"/>
                <a:ea typeface="+mj-ea"/>
              </a:rPr>
              <a:t>Pu</a:t>
            </a:r>
            <a:r>
              <a:rPr kumimoji="1" lang="ja-JP" altLang="en-US" b="1" dirty="0">
                <a:latin typeface="+mj-ea"/>
                <a:ea typeface="+mj-ea"/>
              </a:rPr>
              <a:t>　</a:t>
            </a:r>
            <a:r>
              <a:rPr kumimoji="1" lang="en-US" altLang="ja-JP" b="1" dirty="0">
                <a:latin typeface="+mj-ea"/>
                <a:ea typeface="+mj-ea"/>
              </a:rPr>
              <a:t>4</a:t>
            </a:r>
            <a:r>
              <a:rPr kumimoji="1" lang="ja-JP" altLang="en-US" b="1" dirty="0">
                <a:latin typeface="+mj-ea"/>
                <a:ea typeface="+mj-ea"/>
              </a:rPr>
              <a:t>～</a:t>
            </a:r>
            <a:r>
              <a:rPr kumimoji="1" lang="en-US" altLang="ja-JP" b="1" dirty="0">
                <a:latin typeface="+mj-ea"/>
                <a:ea typeface="+mj-ea"/>
              </a:rPr>
              <a:t>6</a:t>
            </a:r>
            <a:r>
              <a:rPr kumimoji="1" lang="ja-JP" altLang="en-US" b="1" dirty="0">
                <a:latin typeface="+mj-ea"/>
                <a:ea typeface="+mj-ea"/>
              </a:rPr>
              <a:t>％、</a:t>
            </a:r>
            <a:r>
              <a:rPr kumimoji="1" lang="en-US" altLang="ja-JP" b="1" dirty="0">
                <a:latin typeface="+mj-ea"/>
                <a:ea typeface="+mj-ea"/>
              </a:rPr>
              <a:t>U238</a:t>
            </a:r>
            <a:r>
              <a:rPr kumimoji="1" lang="ja-JP" altLang="en-US" b="1" dirty="0">
                <a:latin typeface="+mj-ea"/>
                <a:ea typeface="+mj-ea"/>
              </a:rPr>
              <a:t>　</a:t>
            </a:r>
            <a:r>
              <a:rPr kumimoji="1" lang="en-US" altLang="ja-JP" b="1" dirty="0">
                <a:latin typeface="+mj-ea"/>
                <a:ea typeface="+mj-ea"/>
              </a:rPr>
              <a:t>94</a:t>
            </a:r>
            <a:r>
              <a:rPr kumimoji="1" lang="ja-JP" altLang="en-US" b="1" dirty="0">
                <a:latin typeface="+mj-ea"/>
                <a:ea typeface="+mj-ea"/>
              </a:rPr>
              <a:t>～</a:t>
            </a:r>
            <a:r>
              <a:rPr kumimoji="1" lang="en-US" altLang="ja-JP" b="1" dirty="0">
                <a:latin typeface="+mj-ea"/>
                <a:ea typeface="+mj-ea"/>
              </a:rPr>
              <a:t>96</a:t>
            </a:r>
            <a:r>
              <a:rPr kumimoji="1" lang="ja-JP" altLang="en-US" b="1" dirty="0">
                <a:latin typeface="+mj-ea"/>
                <a:ea typeface="+mj-ea"/>
              </a:rPr>
              <a:t>％</a:t>
            </a:r>
            <a:endParaRPr kumimoji="1" lang="en-US" altLang="ja-JP" b="1" dirty="0">
              <a:latin typeface="+mj-ea"/>
              <a:ea typeface="+mj-ea"/>
            </a:endParaRPr>
          </a:p>
          <a:p>
            <a:pPr lvl="1"/>
            <a:r>
              <a:rPr kumimoji="1" lang="ja-JP" altLang="en-US" b="1" dirty="0">
                <a:latin typeface="+mj-ea"/>
                <a:ea typeface="+mj-ea"/>
              </a:rPr>
              <a:t>高速炉用</a:t>
            </a:r>
            <a:r>
              <a:rPr kumimoji="1" lang="en-US" altLang="ja-JP" b="1" dirty="0">
                <a:latin typeface="+mj-ea"/>
                <a:ea typeface="+mj-ea"/>
              </a:rPr>
              <a:t>MOX</a:t>
            </a:r>
            <a:r>
              <a:rPr kumimoji="1" lang="ja-JP" altLang="en-US" b="1" dirty="0">
                <a:latin typeface="+mj-ea"/>
                <a:ea typeface="+mj-ea"/>
              </a:rPr>
              <a:t>燃料　　</a:t>
            </a:r>
            <a:r>
              <a:rPr kumimoji="1" lang="en-US" altLang="ja-JP" b="1" dirty="0">
                <a:latin typeface="+mj-ea"/>
                <a:ea typeface="+mj-ea"/>
              </a:rPr>
              <a:t>Pu</a:t>
            </a:r>
            <a:r>
              <a:rPr kumimoji="1" lang="ja-JP" altLang="en-US" b="1" dirty="0">
                <a:latin typeface="+mj-ea"/>
                <a:ea typeface="+mj-ea"/>
              </a:rPr>
              <a:t>　</a:t>
            </a:r>
            <a:r>
              <a:rPr kumimoji="1" lang="en-US" altLang="ja-JP" b="1" dirty="0">
                <a:latin typeface="+mj-ea"/>
                <a:ea typeface="+mj-ea"/>
              </a:rPr>
              <a:t>16</a:t>
            </a:r>
            <a:r>
              <a:rPr kumimoji="1" lang="ja-JP" altLang="en-US" b="1" dirty="0">
                <a:latin typeface="+mj-ea"/>
                <a:ea typeface="+mj-ea"/>
              </a:rPr>
              <a:t>～</a:t>
            </a:r>
            <a:r>
              <a:rPr kumimoji="1" lang="en-US" altLang="ja-JP" b="1" dirty="0">
                <a:latin typeface="+mj-ea"/>
                <a:ea typeface="+mj-ea"/>
              </a:rPr>
              <a:t>21</a:t>
            </a:r>
            <a:r>
              <a:rPr kumimoji="1" lang="ja-JP" altLang="en-US" b="1" dirty="0">
                <a:latin typeface="+mj-ea"/>
                <a:ea typeface="+mj-ea"/>
              </a:rPr>
              <a:t>％、</a:t>
            </a:r>
            <a:r>
              <a:rPr kumimoji="1" lang="en-US" altLang="ja-JP" b="1" dirty="0">
                <a:latin typeface="+mj-ea"/>
                <a:ea typeface="+mj-ea"/>
              </a:rPr>
              <a:t>U238</a:t>
            </a:r>
            <a:r>
              <a:rPr kumimoji="1" lang="ja-JP" altLang="en-US" b="1" dirty="0">
                <a:latin typeface="+mj-ea"/>
                <a:ea typeface="+mj-ea"/>
              </a:rPr>
              <a:t> 　</a:t>
            </a:r>
            <a:r>
              <a:rPr kumimoji="1" lang="en-US" altLang="ja-JP" b="1" dirty="0">
                <a:latin typeface="+mj-ea"/>
                <a:ea typeface="+mj-ea"/>
              </a:rPr>
              <a:t>79</a:t>
            </a:r>
            <a:r>
              <a:rPr kumimoji="1" lang="ja-JP" altLang="en-US" b="1" dirty="0">
                <a:latin typeface="+mj-ea"/>
                <a:ea typeface="+mj-ea"/>
              </a:rPr>
              <a:t>％～</a:t>
            </a:r>
            <a:r>
              <a:rPr kumimoji="1" lang="en-US" altLang="ja-JP" b="1" dirty="0">
                <a:latin typeface="+mj-ea"/>
                <a:ea typeface="+mj-ea"/>
              </a:rPr>
              <a:t>84</a:t>
            </a:r>
            <a:r>
              <a:rPr kumimoji="1" lang="ja-JP" altLang="en-US" b="1" dirty="0">
                <a:latin typeface="+mj-ea"/>
                <a:ea typeface="+mj-ea"/>
              </a:rPr>
              <a:t>％</a:t>
            </a:r>
            <a:endParaRPr kumimoji="1" lang="en-US" altLang="ja-JP" b="1" dirty="0">
              <a:latin typeface="+mj-ea"/>
              <a:ea typeface="+mj-ea"/>
            </a:endParaRPr>
          </a:p>
        </p:txBody>
      </p:sp>
      <p:sp>
        <p:nvSpPr>
          <p:cNvPr id="4" name="スライド番号プレースホルダー 3">
            <a:extLst>
              <a:ext uri="{FF2B5EF4-FFF2-40B4-BE49-F238E27FC236}">
                <a16:creationId xmlns:a16="http://schemas.microsoft.com/office/drawing/2014/main" id="{FF94DC97-A81F-40F1-A32B-A7A0CCD68D74}"/>
              </a:ext>
            </a:extLst>
          </p:cNvPr>
          <p:cNvSpPr>
            <a:spLocks noGrp="1"/>
          </p:cNvSpPr>
          <p:nvPr>
            <p:ph type="sldNum" sz="quarter" idx="12"/>
          </p:nvPr>
        </p:nvSpPr>
        <p:spPr/>
        <p:txBody>
          <a:bodyPr/>
          <a:lstStyle/>
          <a:p>
            <a:fld id="{696247F6-F7F8-4044-8CB6-52B6506A7894}" type="slidenum">
              <a:rPr kumimoji="1" lang="ja-JP" altLang="en-US" smtClean="0"/>
              <a:t>47</a:t>
            </a:fld>
            <a:endParaRPr kumimoji="1" lang="ja-JP" altLang="en-US"/>
          </a:p>
        </p:txBody>
      </p:sp>
      <p:sp>
        <p:nvSpPr>
          <p:cNvPr id="7" name="テキスト ボックス 6">
            <a:extLst>
              <a:ext uri="{FF2B5EF4-FFF2-40B4-BE49-F238E27FC236}">
                <a16:creationId xmlns:a16="http://schemas.microsoft.com/office/drawing/2014/main" id="{E9DE93D7-8777-4B66-904D-858C88C62410}"/>
              </a:ext>
            </a:extLst>
          </p:cNvPr>
          <p:cNvSpPr txBox="1"/>
          <p:nvPr/>
        </p:nvSpPr>
        <p:spPr>
          <a:xfrm>
            <a:off x="1013666" y="2856392"/>
            <a:ext cx="2766245" cy="338554"/>
          </a:xfrm>
          <a:prstGeom prst="rect">
            <a:avLst/>
          </a:prstGeom>
          <a:noFill/>
        </p:spPr>
        <p:txBody>
          <a:bodyPr wrap="square" rtlCol="0">
            <a:spAutoFit/>
          </a:bodyPr>
          <a:lstStyle/>
          <a:p>
            <a:r>
              <a:rPr kumimoji="1" lang="ja-JP" altLang="en-US" sz="1600" b="1" dirty="0"/>
              <a:t>使用前と使用後のウラン燃料</a:t>
            </a:r>
          </a:p>
        </p:txBody>
      </p:sp>
      <p:sp>
        <p:nvSpPr>
          <p:cNvPr id="8" name="テキスト ボックス 7">
            <a:extLst>
              <a:ext uri="{FF2B5EF4-FFF2-40B4-BE49-F238E27FC236}">
                <a16:creationId xmlns:a16="http://schemas.microsoft.com/office/drawing/2014/main" id="{890AA957-5E08-4CE8-8727-0B8D1737F18B}"/>
              </a:ext>
            </a:extLst>
          </p:cNvPr>
          <p:cNvSpPr txBox="1"/>
          <p:nvPr/>
        </p:nvSpPr>
        <p:spPr>
          <a:xfrm>
            <a:off x="5191203" y="2897953"/>
            <a:ext cx="2480297" cy="338554"/>
          </a:xfrm>
          <a:prstGeom prst="rect">
            <a:avLst/>
          </a:prstGeom>
          <a:noFill/>
        </p:spPr>
        <p:txBody>
          <a:bodyPr wrap="square" rtlCol="0">
            <a:spAutoFit/>
          </a:bodyPr>
          <a:lstStyle/>
          <a:p>
            <a:r>
              <a:rPr kumimoji="1" lang="ja-JP" altLang="en-US" sz="1600" b="1" dirty="0"/>
              <a:t>ウラン燃料と</a:t>
            </a:r>
            <a:r>
              <a:rPr kumimoji="1" lang="en-US" altLang="ja-JP" sz="1600" b="1" dirty="0"/>
              <a:t>MOX</a:t>
            </a:r>
            <a:r>
              <a:rPr kumimoji="1" lang="ja-JP" altLang="en-US" sz="1600" b="1" dirty="0"/>
              <a:t>燃料</a:t>
            </a:r>
          </a:p>
        </p:txBody>
      </p:sp>
      <p:sp>
        <p:nvSpPr>
          <p:cNvPr id="9" name="テキスト ボックス 8">
            <a:extLst>
              <a:ext uri="{FF2B5EF4-FFF2-40B4-BE49-F238E27FC236}">
                <a16:creationId xmlns:a16="http://schemas.microsoft.com/office/drawing/2014/main" id="{BA10C110-64E2-44BD-A7F4-3FD40899E277}"/>
              </a:ext>
            </a:extLst>
          </p:cNvPr>
          <p:cNvSpPr txBox="1"/>
          <p:nvPr/>
        </p:nvSpPr>
        <p:spPr>
          <a:xfrm>
            <a:off x="5017702" y="6457255"/>
            <a:ext cx="3070995" cy="253916"/>
          </a:xfrm>
          <a:prstGeom prst="rect">
            <a:avLst/>
          </a:prstGeom>
          <a:noFill/>
        </p:spPr>
        <p:txBody>
          <a:bodyPr wrap="square" rtlCol="0">
            <a:spAutoFit/>
          </a:bodyPr>
          <a:lstStyle/>
          <a:p>
            <a:r>
              <a:rPr lang="ja-JP" altLang="en-US" sz="1050" b="1" dirty="0"/>
              <a:t>出典；　電事連原子力・エネルギー図面集２０１６</a:t>
            </a:r>
          </a:p>
        </p:txBody>
      </p:sp>
      <p:pic>
        <p:nvPicPr>
          <p:cNvPr id="5" name="図 4"/>
          <p:cNvPicPr>
            <a:picLocks noChangeAspect="1"/>
          </p:cNvPicPr>
          <p:nvPr/>
        </p:nvPicPr>
        <p:blipFill>
          <a:blip r:embed="rId2"/>
          <a:stretch>
            <a:fillRect/>
          </a:stretch>
        </p:blipFill>
        <p:spPr>
          <a:xfrm>
            <a:off x="1232622" y="3236507"/>
            <a:ext cx="2186940" cy="2750820"/>
          </a:xfrm>
          <a:prstGeom prst="rect">
            <a:avLst/>
          </a:prstGeom>
        </p:spPr>
      </p:pic>
      <p:pic>
        <p:nvPicPr>
          <p:cNvPr id="11" name="図 10"/>
          <p:cNvPicPr>
            <a:picLocks noChangeAspect="1"/>
          </p:cNvPicPr>
          <p:nvPr/>
        </p:nvPicPr>
        <p:blipFill>
          <a:blip r:embed="rId3"/>
          <a:stretch>
            <a:fillRect/>
          </a:stretch>
        </p:blipFill>
        <p:spPr>
          <a:xfrm>
            <a:off x="3851920" y="3463638"/>
            <a:ext cx="3505200" cy="2842260"/>
          </a:xfrm>
          <a:prstGeom prst="rect">
            <a:avLst/>
          </a:prstGeom>
        </p:spPr>
      </p:pic>
    </p:spTree>
    <p:extLst>
      <p:ext uri="{BB962C8B-B14F-4D97-AF65-F5344CB8AC3E}">
        <p14:creationId xmlns:p14="http://schemas.microsoft.com/office/powerpoint/2010/main" val="3828094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8C7BBB-E065-4329-A6FC-B28E27BE82CE}"/>
              </a:ext>
            </a:extLst>
          </p:cNvPr>
          <p:cNvSpPr>
            <a:spLocks noGrp="1"/>
          </p:cNvSpPr>
          <p:nvPr>
            <p:ph type="title"/>
          </p:nvPr>
        </p:nvSpPr>
        <p:spPr>
          <a:xfrm>
            <a:off x="251520" y="264910"/>
            <a:ext cx="8712968" cy="571802"/>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核燃料の有効利用１　プルサーマルの軽水炉活用</a:t>
            </a:r>
            <a:endParaRPr kumimoji="1" lang="ja-JP" altLang="en-US" sz="2800" dirty="0"/>
          </a:p>
        </p:txBody>
      </p:sp>
      <p:sp>
        <p:nvSpPr>
          <p:cNvPr id="3" name="コンテンツ プレースホルダー 2">
            <a:extLst>
              <a:ext uri="{FF2B5EF4-FFF2-40B4-BE49-F238E27FC236}">
                <a16:creationId xmlns:a16="http://schemas.microsoft.com/office/drawing/2014/main" id="{EB2A4DD2-6A06-4FA5-9646-B40DE572C050}"/>
              </a:ext>
            </a:extLst>
          </p:cNvPr>
          <p:cNvSpPr>
            <a:spLocks noGrp="1"/>
          </p:cNvSpPr>
          <p:nvPr>
            <p:ph idx="1"/>
          </p:nvPr>
        </p:nvSpPr>
        <p:spPr>
          <a:xfrm>
            <a:off x="489714" y="1031131"/>
            <a:ext cx="8003232" cy="1342417"/>
          </a:xfrm>
        </p:spPr>
        <p:txBody>
          <a:bodyPr>
            <a:normAutofit fontScale="47500" lnSpcReduction="20000"/>
          </a:bodyPr>
          <a:lstStyle/>
          <a:p>
            <a:r>
              <a:rPr kumimoji="1" lang="ja-JP" altLang="en-US" dirty="0"/>
              <a:t>再処理工場（設備容量</a:t>
            </a:r>
            <a:r>
              <a:rPr kumimoji="1" lang="en-US" altLang="ja-JP" dirty="0"/>
              <a:t>800t-U/</a:t>
            </a:r>
            <a:r>
              <a:rPr kumimoji="1" lang="ja-JP" altLang="en-US" dirty="0"/>
              <a:t>年）で</a:t>
            </a:r>
            <a:r>
              <a:rPr lang="ja-JP" altLang="en-US" dirty="0"/>
              <a:t>使用済核燃料から生成される核燃料の量</a:t>
            </a:r>
            <a:endParaRPr lang="en-US" altLang="ja-JP" dirty="0"/>
          </a:p>
          <a:p>
            <a:pPr lvl="1"/>
            <a:r>
              <a:rPr kumimoji="1" lang="ja-JP" altLang="en-US" b="1" dirty="0">
                <a:latin typeface="+mn-ea"/>
              </a:rPr>
              <a:t>ＭＯＸ燃料の年間生成量</a:t>
            </a:r>
            <a:r>
              <a:rPr kumimoji="1" lang="en-US" altLang="ja-JP" b="1" dirty="0">
                <a:latin typeface="+mn-ea"/>
              </a:rPr>
              <a:t>	</a:t>
            </a:r>
            <a:r>
              <a:rPr kumimoji="1" lang="ja-JP" altLang="en-US" b="1" dirty="0">
                <a:latin typeface="+mn-ea"/>
              </a:rPr>
              <a:t>：　１０４ｔ／年　（</a:t>
            </a:r>
            <a:r>
              <a:rPr kumimoji="1" lang="en-US" altLang="ja-JP" b="1" dirty="0">
                <a:latin typeface="+mn-ea"/>
              </a:rPr>
              <a:t>MOX</a:t>
            </a:r>
            <a:r>
              <a:rPr kumimoji="1" lang="ja-JP" altLang="en-US" b="1" dirty="0">
                <a:latin typeface="+mn-ea"/>
              </a:rPr>
              <a:t>燃料加工工場で生産される</a:t>
            </a:r>
            <a:endParaRPr kumimoji="1" lang="en-US" altLang="ja-JP" b="1" dirty="0">
              <a:latin typeface="+mn-ea"/>
            </a:endParaRPr>
          </a:p>
          <a:p>
            <a:pPr lvl="1"/>
            <a:r>
              <a:rPr kumimoji="1" lang="ja-JP" altLang="en-US" b="1" dirty="0">
                <a:latin typeface="+mn-ea"/>
              </a:rPr>
              <a:t>ウラン</a:t>
            </a:r>
            <a:r>
              <a:rPr lang="ja-JP" altLang="en-US" b="1" dirty="0">
                <a:latin typeface="+mn-ea"/>
              </a:rPr>
              <a:t>燃料の年間生成量</a:t>
            </a:r>
            <a:r>
              <a:rPr lang="en-US" altLang="ja-JP" b="1" dirty="0">
                <a:latin typeface="+mn-ea"/>
              </a:rPr>
              <a:t>	</a:t>
            </a:r>
            <a:r>
              <a:rPr lang="ja-JP" altLang="en-US" b="1" dirty="0">
                <a:latin typeface="+mn-ea"/>
              </a:rPr>
              <a:t>：　１０４ｔ／年　（ウラン燃料加工場で生産される）</a:t>
            </a:r>
            <a:endParaRPr lang="en-US" altLang="ja-JP" b="1" dirty="0">
              <a:latin typeface="+mn-ea"/>
            </a:endParaRPr>
          </a:p>
          <a:p>
            <a:r>
              <a:rPr kumimoji="1" lang="ja-JP" altLang="en-US" b="1" dirty="0">
                <a:latin typeface="+mn-ea"/>
              </a:rPr>
              <a:t>この燃料による年間発電電力量　７００億ｋＷｈ　（</a:t>
            </a:r>
            <a:r>
              <a:rPr lang="ja-JP" altLang="en-US" b="1" dirty="0">
                <a:latin typeface="+mn-ea"/>
              </a:rPr>
              <a:t>１００万ｋＷ発電所約１０基分に相当する）</a:t>
            </a:r>
            <a:endParaRPr lang="en-US" altLang="ja-JP" b="1" dirty="0">
              <a:latin typeface="+mn-ea"/>
            </a:endParaRPr>
          </a:p>
          <a:p>
            <a:pPr lvl="1"/>
            <a:r>
              <a:rPr lang="ja-JP" altLang="en-US" b="1" dirty="0">
                <a:latin typeface="+mn-ea"/>
              </a:rPr>
              <a:t>従って年間に発生する使用済燃料から発生するＰｕはＭＯＸで消費することができる</a:t>
            </a:r>
            <a:endParaRPr lang="en-US" altLang="ja-JP" b="1" dirty="0">
              <a:latin typeface="+mn-ea"/>
            </a:endParaRPr>
          </a:p>
          <a:p>
            <a:pPr lvl="1"/>
            <a:r>
              <a:rPr lang="ja-JP" altLang="en-US" b="1" dirty="0">
                <a:latin typeface="+mn-ea"/>
              </a:rPr>
              <a:t>備蓄</a:t>
            </a:r>
            <a:r>
              <a:rPr lang="en-US" altLang="ja-JP" b="1" dirty="0">
                <a:latin typeface="+mn-ea"/>
              </a:rPr>
              <a:t>Pu</a:t>
            </a:r>
            <a:r>
              <a:rPr lang="ja-JP" altLang="en-US" b="1" dirty="0">
                <a:latin typeface="+mn-ea"/>
              </a:rPr>
              <a:t>は高速炉導入時の立ち上げ燃料としては活用（</a:t>
            </a:r>
            <a:r>
              <a:rPr lang="en-US" altLang="ja-JP" b="1" dirty="0">
                <a:latin typeface="+mn-ea"/>
              </a:rPr>
              <a:t>FBR2</a:t>
            </a:r>
            <a:r>
              <a:rPr lang="ja-JP" altLang="en-US" b="1" dirty="0">
                <a:latin typeface="+mn-ea"/>
              </a:rPr>
              <a:t>機分程度）　→余剰</a:t>
            </a:r>
            <a:r>
              <a:rPr lang="en-US" altLang="ja-JP" b="1" dirty="0">
                <a:latin typeface="+mn-ea"/>
              </a:rPr>
              <a:t>Pu</a:t>
            </a:r>
            <a:r>
              <a:rPr lang="ja-JP" altLang="en-US" b="1" dirty="0">
                <a:latin typeface="+mn-ea"/>
              </a:rPr>
              <a:t>の心配は無用</a:t>
            </a:r>
            <a:endParaRPr kumimoji="1" lang="ja-JP" altLang="en-US" b="1" dirty="0">
              <a:latin typeface="+mn-ea"/>
            </a:endParaRPr>
          </a:p>
        </p:txBody>
      </p:sp>
      <p:sp>
        <p:nvSpPr>
          <p:cNvPr id="4" name="スライド番号プレースホルダー 3">
            <a:extLst>
              <a:ext uri="{FF2B5EF4-FFF2-40B4-BE49-F238E27FC236}">
                <a16:creationId xmlns:a16="http://schemas.microsoft.com/office/drawing/2014/main" id="{084CE115-3172-48D0-9D13-C54503A09E6F}"/>
              </a:ext>
            </a:extLst>
          </p:cNvPr>
          <p:cNvSpPr>
            <a:spLocks noGrp="1"/>
          </p:cNvSpPr>
          <p:nvPr>
            <p:ph type="sldNum" sz="quarter" idx="12"/>
          </p:nvPr>
        </p:nvSpPr>
        <p:spPr/>
        <p:txBody>
          <a:bodyPr/>
          <a:lstStyle/>
          <a:p>
            <a:fld id="{696247F6-F7F8-4044-8CB6-52B6506A7894}" type="slidenum">
              <a:rPr kumimoji="1" lang="ja-JP" altLang="en-US" smtClean="0"/>
              <a:t>48</a:t>
            </a:fld>
            <a:endParaRPr kumimoji="1" lang="ja-JP" altLang="en-US"/>
          </a:p>
        </p:txBody>
      </p:sp>
      <p:sp>
        <p:nvSpPr>
          <p:cNvPr id="6" name="テキスト ボックス 5">
            <a:extLst>
              <a:ext uri="{FF2B5EF4-FFF2-40B4-BE49-F238E27FC236}">
                <a16:creationId xmlns:a16="http://schemas.microsoft.com/office/drawing/2014/main" id="{06DD303D-EDA9-4406-B9CD-7BCB813DA133}"/>
              </a:ext>
            </a:extLst>
          </p:cNvPr>
          <p:cNvSpPr txBox="1"/>
          <p:nvPr/>
        </p:nvSpPr>
        <p:spPr>
          <a:xfrm>
            <a:off x="5077036" y="6444476"/>
            <a:ext cx="2952328" cy="253916"/>
          </a:xfrm>
          <a:prstGeom prst="rect">
            <a:avLst/>
          </a:prstGeom>
          <a:noFill/>
        </p:spPr>
        <p:txBody>
          <a:bodyPr wrap="square" rtlCol="0">
            <a:spAutoFit/>
          </a:bodyPr>
          <a:lstStyle/>
          <a:p>
            <a:r>
              <a:rPr lang="ja-JP" altLang="en-US" sz="1050" b="1" dirty="0"/>
              <a:t>出典；　電事連原子力・エネルギー図面集２０１６</a:t>
            </a:r>
          </a:p>
        </p:txBody>
      </p:sp>
      <p:pic>
        <p:nvPicPr>
          <p:cNvPr id="5" name="図 4"/>
          <p:cNvPicPr>
            <a:picLocks noChangeAspect="1"/>
          </p:cNvPicPr>
          <p:nvPr/>
        </p:nvPicPr>
        <p:blipFill>
          <a:blip r:embed="rId2"/>
          <a:stretch>
            <a:fillRect/>
          </a:stretch>
        </p:blipFill>
        <p:spPr>
          <a:xfrm>
            <a:off x="251520" y="2460873"/>
            <a:ext cx="8557260" cy="3939540"/>
          </a:xfrm>
          <a:prstGeom prst="rect">
            <a:avLst/>
          </a:prstGeom>
        </p:spPr>
      </p:pic>
    </p:spTree>
    <p:extLst>
      <p:ext uri="{BB962C8B-B14F-4D97-AF65-F5344CB8AC3E}">
        <p14:creationId xmlns:p14="http://schemas.microsoft.com/office/powerpoint/2010/main" val="1650056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8E1F961-F4E5-4FEF-A817-853ABE71989C}"/>
              </a:ext>
            </a:extLst>
          </p:cNvPr>
          <p:cNvSpPr>
            <a:spLocks noGrp="1"/>
          </p:cNvSpPr>
          <p:nvPr>
            <p:ph type="sldNum" sz="quarter" idx="12"/>
          </p:nvPr>
        </p:nvSpPr>
        <p:spPr/>
        <p:txBody>
          <a:bodyPr/>
          <a:lstStyle/>
          <a:p>
            <a:fld id="{0BA1A07C-239A-484A-B19C-10937A2E68B8}" type="slidenum">
              <a:rPr kumimoji="1" lang="ja-JP" altLang="en-US" smtClean="0"/>
              <a:t>49</a:t>
            </a:fld>
            <a:endParaRPr kumimoji="1" lang="ja-JP" altLang="en-US"/>
          </a:p>
        </p:txBody>
      </p:sp>
      <p:sp>
        <p:nvSpPr>
          <p:cNvPr id="7" name="タイトル 1">
            <a:extLst>
              <a:ext uri="{FF2B5EF4-FFF2-40B4-BE49-F238E27FC236}">
                <a16:creationId xmlns:a16="http://schemas.microsoft.com/office/drawing/2014/main" id="{7E264BF6-3863-496E-B077-97D1E582B502}"/>
              </a:ext>
            </a:extLst>
          </p:cNvPr>
          <p:cNvSpPr>
            <a:spLocks noGrp="1"/>
          </p:cNvSpPr>
          <p:nvPr>
            <p:ph type="title"/>
          </p:nvPr>
        </p:nvSpPr>
        <p:spPr>
          <a:xfrm>
            <a:off x="461964" y="163709"/>
            <a:ext cx="8142484" cy="673003"/>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核燃料の有効利用２　高速炉での活用</a:t>
            </a:r>
            <a:endParaRPr kumimoji="1" lang="ja-JP" altLang="en-US" sz="2800" dirty="0"/>
          </a:p>
        </p:txBody>
      </p:sp>
      <p:sp>
        <p:nvSpPr>
          <p:cNvPr id="2" name="テキスト ボックス 1">
            <a:extLst>
              <a:ext uri="{FF2B5EF4-FFF2-40B4-BE49-F238E27FC236}">
                <a16:creationId xmlns:a16="http://schemas.microsoft.com/office/drawing/2014/main" id="{D23557FE-5DCE-4C91-BD99-8A68FF47A48C}"/>
              </a:ext>
            </a:extLst>
          </p:cNvPr>
          <p:cNvSpPr txBox="1"/>
          <p:nvPr/>
        </p:nvSpPr>
        <p:spPr>
          <a:xfrm>
            <a:off x="539552" y="918448"/>
            <a:ext cx="8142484"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高速炉</a:t>
            </a:r>
            <a:r>
              <a:rPr lang="ja-JP" altLang="en-US" dirty="0"/>
              <a:t>は</a:t>
            </a:r>
            <a:r>
              <a:rPr kumimoji="1" lang="ja-JP" altLang="en-US" dirty="0"/>
              <a:t>ウラン資源の</a:t>
            </a:r>
            <a:r>
              <a:rPr kumimoji="1" lang="en-US" altLang="ja-JP" dirty="0"/>
              <a:t>99.3</a:t>
            </a:r>
            <a:r>
              <a:rPr kumimoji="1" lang="ja-JP" altLang="en-US" dirty="0"/>
              <a:t>％を占める非核分裂性ウラン（</a:t>
            </a:r>
            <a:r>
              <a:rPr kumimoji="1" lang="en-US" altLang="ja-JP" dirty="0"/>
              <a:t>U238</a:t>
            </a:r>
            <a:r>
              <a:rPr kumimoji="1" lang="ja-JP" altLang="en-US" dirty="0"/>
              <a:t>）を核分裂性</a:t>
            </a:r>
            <a:r>
              <a:rPr kumimoji="1" lang="en-US" altLang="ja-JP" dirty="0"/>
              <a:t>Pu</a:t>
            </a:r>
            <a:r>
              <a:rPr kumimoji="1" lang="ja-JP" altLang="en-US" dirty="0"/>
              <a:t>に転換することにより、ウラン資源をとことん利用できる</a:t>
            </a:r>
            <a:r>
              <a:rPr lang="ja-JP" altLang="en-US" dirty="0"/>
              <a:t>。</a:t>
            </a:r>
            <a:endParaRPr kumimoji="1" lang="en-US" altLang="ja-JP" dirty="0"/>
          </a:p>
          <a:p>
            <a:pPr marL="742950" lvl="1" indent="-285750">
              <a:buFont typeface="Wingdings" panose="05000000000000000000" pitchFamily="2" charset="2"/>
              <a:buChar char="Ø"/>
            </a:pPr>
            <a:r>
              <a:rPr kumimoji="1" lang="en-US" altLang="ja-JP" dirty="0"/>
              <a:t>U238</a:t>
            </a:r>
            <a:r>
              <a:rPr kumimoji="1" lang="ja-JP" altLang="en-US" dirty="0"/>
              <a:t>→</a:t>
            </a:r>
            <a:r>
              <a:rPr lang="en-US" altLang="ja-JP" dirty="0"/>
              <a:t>Pu </a:t>
            </a:r>
            <a:r>
              <a:rPr lang="ja-JP" altLang="en-US" dirty="0" err="1"/>
              <a:t>への</a:t>
            </a:r>
            <a:r>
              <a:rPr kumimoji="1" lang="ja-JP" altLang="en-US" dirty="0"/>
              <a:t>転換比　約</a:t>
            </a:r>
            <a:r>
              <a:rPr kumimoji="1" lang="en-US" altLang="ja-JP" dirty="0"/>
              <a:t>1.2</a:t>
            </a:r>
            <a:r>
              <a:rPr kumimoji="1" lang="ja-JP" altLang="en-US" dirty="0"/>
              <a:t>　（軽水炉では </a:t>
            </a:r>
            <a:r>
              <a:rPr kumimoji="1" lang="en-US" altLang="ja-JP" dirty="0"/>
              <a:t>0.6</a:t>
            </a:r>
            <a:r>
              <a:rPr kumimoji="1" lang="ja-JP" altLang="en-US" dirty="0"/>
              <a:t>程度）</a:t>
            </a:r>
            <a:endParaRPr kumimoji="1" lang="en-US" altLang="ja-JP" dirty="0"/>
          </a:p>
          <a:p>
            <a:pPr marL="285750" indent="-285750">
              <a:buFont typeface="Wingdings" panose="05000000000000000000" pitchFamily="2" charset="2"/>
              <a:buChar char="Ø"/>
            </a:pPr>
            <a:r>
              <a:rPr kumimoji="1" lang="ja-JP" altLang="en-US" dirty="0"/>
              <a:t>これにより数千年間の資源が確保できる</a:t>
            </a:r>
          </a:p>
        </p:txBody>
      </p:sp>
      <p:sp>
        <p:nvSpPr>
          <p:cNvPr id="3" name="正方形/長方形 2"/>
          <p:cNvSpPr/>
          <p:nvPr/>
        </p:nvSpPr>
        <p:spPr>
          <a:xfrm>
            <a:off x="5220072" y="6453931"/>
            <a:ext cx="4572000" cy="261610"/>
          </a:xfrm>
          <a:prstGeom prst="rect">
            <a:avLst/>
          </a:prstGeom>
        </p:spPr>
        <p:txBody>
          <a:bodyPr>
            <a:spAutoFit/>
          </a:bodyPr>
          <a:lstStyle/>
          <a:p>
            <a:r>
              <a:rPr lang="ja-JP" altLang="en-US" sz="1050" b="1" dirty="0"/>
              <a:t>出典；　電事連原子力・エネルギー図面集２０１６</a:t>
            </a:r>
          </a:p>
        </p:txBody>
      </p:sp>
      <p:pic>
        <p:nvPicPr>
          <p:cNvPr id="8" name="図 7"/>
          <p:cNvPicPr>
            <a:picLocks noChangeAspect="1"/>
          </p:cNvPicPr>
          <p:nvPr/>
        </p:nvPicPr>
        <p:blipFill>
          <a:blip r:embed="rId2"/>
          <a:stretch>
            <a:fillRect/>
          </a:stretch>
        </p:blipFill>
        <p:spPr>
          <a:xfrm>
            <a:off x="677486" y="2164711"/>
            <a:ext cx="7711440" cy="4312920"/>
          </a:xfrm>
          <a:prstGeom prst="rect">
            <a:avLst/>
          </a:prstGeom>
        </p:spPr>
      </p:pic>
    </p:spTree>
    <p:extLst>
      <p:ext uri="{BB962C8B-B14F-4D97-AF65-F5344CB8AC3E}">
        <p14:creationId xmlns:p14="http://schemas.microsoft.com/office/powerpoint/2010/main" val="1475217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太陽光、風力の電気は不安定で</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需要に応じた発電ができない</a:t>
            </a:r>
            <a:endPar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87624" y="1988840"/>
            <a:ext cx="6984776" cy="4525963"/>
          </a:xfrm>
        </p:spPr>
        <p:txBody>
          <a:bodyPr>
            <a:normAutofit/>
          </a:bodyPr>
          <a:lstStyle/>
          <a:p>
            <a:r>
              <a:rPr lang="ja-JP" altLang="ja-JP" sz="2000" b="1" dirty="0"/>
              <a:t>太陽光、風力などの自然エネルギーによる電気は、天候に左右され不安定である</a:t>
            </a:r>
            <a:r>
              <a:rPr lang="ja-JP" altLang="en-US" sz="2000" b="1" dirty="0"/>
              <a:t>ので</a:t>
            </a:r>
            <a:r>
              <a:rPr lang="ja-JP" altLang="ja-JP" sz="2000" b="1" dirty="0"/>
              <a:t>、自ら発電の制御ができ</a:t>
            </a:r>
            <a:r>
              <a:rPr lang="ja-JP" altLang="en-US" sz="2000" b="1" dirty="0"/>
              <a:t>ない　　そのままでは発電指令に応じられず　役に立たない電源である</a:t>
            </a:r>
            <a:endParaRPr lang="ja-JP" altLang="ja-JP" sz="2000" dirty="0"/>
          </a:p>
          <a:p>
            <a:r>
              <a:rPr lang="ja-JP" altLang="ja-JP" sz="2000" b="1" dirty="0"/>
              <a:t>太陽光発電は日中のみの発電で当然夜間は発電できず、曇天や雨の際には　発電量が低下する　太陽光発電の設備利用率（年間発電電力量比率）は</a:t>
            </a:r>
            <a:r>
              <a:rPr lang="ja-JP" altLang="en-US" sz="2000" b="1" dirty="0"/>
              <a:t>たかだか</a:t>
            </a:r>
            <a:r>
              <a:rPr lang="ja-JP" altLang="ja-JP" sz="2000" b="1" dirty="0"/>
              <a:t>１２％である</a:t>
            </a:r>
            <a:endParaRPr lang="ja-JP" altLang="ja-JP" sz="2000" dirty="0"/>
          </a:p>
          <a:p>
            <a:r>
              <a:rPr lang="ja-JP" altLang="ja-JP" sz="2000" b="1" dirty="0"/>
              <a:t>風力発電は天然の風任せで凪の際や強風の時には発電できない　風力発電の設備利用率（年間発電電力量比率）は</a:t>
            </a:r>
            <a:r>
              <a:rPr lang="ja-JP" altLang="en-US" sz="2000" b="1" dirty="0"/>
              <a:t>　</a:t>
            </a:r>
            <a:r>
              <a:rPr lang="ja-JP" altLang="ja-JP" sz="2000" b="1" dirty="0"/>
              <a:t>２０％</a:t>
            </a:r>
            <a:r>
              <a:rPr lang="ja-JP" altLang="en-US" sz="2000" b="1" dirty="0"/>
              <a:t>程度</a:t>
            </a:r>
            <a:r>
              <a:rPr lang="ja-JP" altLang="ja-JP" sz="2000" b="1" dirty="0"/>
              <a:t>である</a:t>
            </a:r>
            <a:endParaRPr lang="ja-JP" altLang="ja-JP" sz="2000" dirty="0"/>
          </a:p>
          <a:p>
            <a:r>
              <a:rPr lang="ja-JP" altLang="ja-JP" sz="2000" b="1" dirty="0"/>
              <a:t>太陽光、風力の電気が増えると電力系統の安定性に大きな影響を及ぼし、停電の事態が起こる恐れがあるので、発電設備</a:t>
            </a:r>
            <a:r>
              <a:rPr lang="ja-JP" altLang="en-US" sz="2000" b="1" dirty="0"/>
              <a:t>容量</a:t>
            </a:r>
            <a:r>
              <a:rPr lang="ja-JP" altLang="ja-JP" sz="2000" b="1" dirty="0"/>
              <a:t>が抑制される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a:t>
            </a:fld>
            <a:endParaRPr kumimoji="1" lang="ja-JP" altLang="en-US"/>
          </a:p>
        </p:txBody>
      </p:sp>
    </p:spTree>
    <p:extLst>
      <p:ext uri="{BB962C8B-B14F-4D97-AF65-F5344CB8AC3E}">
        <p14:creationId xmlns:p14="http://schemas.microsoft.com/office/powerpoint/2010/main" val="3743155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7C0C2D0-148F-4B14-9D1F-31FBE73C7F55}" type="slidenum">
              <a:rPr kumimoji="1" lang="ja-JP" altLang="en-US" smtClean="0"/>
              <a:pPr/>
              <a:t>50</a:t>
            </a:fld>
            <a:endParaRPr kumimoji="1" lang="ja-JP"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611560" y="1124744"/>
            <a:ext cx="7986626" cy="5256584"/>
          </a:xfrm>
          <a:prstGeom prst="rect">
            <a:avLst/>
          </a:prstGeom>
          <a:noFill/>
          <a:ln w="9525">
            <a:noFill/>
            <a:miter lim="800000"/>
            <a:headEnd/>
            <a:tailEnd/>
          </a:ln>
        </p:spPr>
      </p:pic>
      <p:sp>
        <p:nvSpPr>
          <p:cNvPr id="7" name="タイトル 1">
            <a:extLst>
              <a:ext uri="{FF2B5EF4-FFF2-40B4-BE49-F238E27FC236}">
                <a16:creationId xmlns:a16="http://schemas.microsoft.com/office/drawing/2014/main" id="{FA179548-C12D-4F07-BF2B-05FFCBA19DB0}"/>
              </a:ext>
            </a:extLst>
          </p:cNvPr>
          <p:cNvSpPr>
            <a:spLocks noGrp="1"/>
          </p:cNvSpPr>
          <p:nvPr>
            <p:ph type="title"/>
          </p:nvPr>
        </p:nvSpPr>
        <p:spPr>
          <a:xfrm>
            <a:off x="251520" y="264910"/>
            <a:ext cx="8712968" cy="692800"/>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直接処分とガラス固化処分</a:t>
            </a:r>
            <a:endParaRPr kumimoji="1" lang="ja-JP" altLang="en-US" sz="2800" dirty="0"/>
          </a:p>
        </p:txBody>
      </p:sp>
    </p:spTree>
    <p:extLst>
      <p:ext uri="{BB962C8B-B14F-4D97-AF65-F5344CB8AC3E}">
        <p14:creationId xmlns:p14="http://schemas.microsoft.com/office/powerpoint/2010/main" val="528404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1B1CA6A-75AA-4D23-A4D2-0D337C05DFD6}"/>
              </a:ext>
            </a:extLst>
          </p:cNvPr>
          <p:cNvSpPr>
            <a:spLocks noGrp="1"/>
          </p:cNvSpPr>
          <p:nvPr>
            <p:ph idx="1"/>
          </p:nvPr>
        </p:nvSpPr>
        <p:spPr>
          <a:xfrm>
            <a:off x="385193" y="1177517"/>
            <a:ext cx="3898776" cy="4904433"/>
          </a:xfrm>
        </p:spPr>
        <p:txBody>
          <a:bodyPr>
            <a:normAutofit fontScale="70000" lnSpcReduction="20000"/>
          </a:bodyPr>
          <a:lstStyle/>
          <a:p>
            <a:r>
              <a:rPr lang="ja-JP" altLang="en-US" dirty="0"/>
              <a:t>処分場の広さ</a:t>
            </a:r>
            <a:endParaRPr lang="en-US" altLang="ja-JP" dirty="0"/>
          </a:p>
          <a:p>
            <a:pPr lvl="1"/>
            <a:r>
              <a:rPr lang="ja-JP" altLang="en-US" dirty="0"/>
              <a:t>ガラス固化体は直接処分にくらべ体積が</a:t>
            </a:r>
            <a:r>
              <a:rPr lang="en-US" altLang="ja-JP" dirty="0"/>
              <a:t>1/4</a:t>
            </a:r>
            <a:r>
              <a:rPr lang="ja-JP" altLang="en-US" dirty="0"/>
              <a:t>以下</a:t>
            </a:r>
            <a:endParaRPr lang="en-US" altLang="ja-JP" dirty="0"/>
          </a:p>
          <a:p>
            <a:pPr lvl="2"/>
            <a:r>
              <a:rPr lang="ja-JP" altLang="en-US" dirty="0"/>
              <a:t>軽水炉再処理</a:t>
            </a:r>
            <a:r>
              <a:rPr lang="en-US" altLang="ja-JP" dirty="0"/>
              <a:t>	:</a:t>
            </a:r>
            <a:r>
              <a:rPr lang="ja-JP" altLang="en-US" dirty="0"/>
              <a:t>　</a:t>
            </a:r>
            <a:r>
              <a:rPr lang="en-US" altLang="ja-JP" dirty="0"/>
              <a:t> 0.22</a:t>
            </a:r>
          </a:p>
          <a:p>
            <a:pPr lvl="2"/>
            <a:r>
              <a:rPr lang="ja-JP" altLang="en-US" dirty="0"/>
              <a:t>高速炉　　　　  </a:t>
            </a:r>
            <a:r>
              <a:rPr lang="en-US" altLang="ja-JP" dirty="0"/>
              <a:t>	:</a:t>
            </a:r>
            <a:r>
              <a:rPr lang="ja-JP" altLang="en-US" dirty="0"/>
              <a:t>　</a:t>
            </a:r>
            <a:r>
              <a:rPr lang="en-US" altLang="ja-JP" dirty="0"/>
              <a:t> 0.15</a:t>
            </a:r>
          </a:p>
          <a:p>
            <a:pPr lvl="1"/>
            <a:r>
              <a:rPr lang="ja-JP" altLang="en-US" dirty="0"/>
              <a:t>再処理により体積の削減とともに発熱量も減少</a:t>
            </a:r>
            <a:endParaRPr lang="en-US" altLang="ja-JP" dirty="0"/>
          </a:p>
          <a:p>
            <a:pPr lvl="2"/>
            <a:r>
              <a:rPr lang="ja-JP" altLang="en-US" dirty="0"/>
              <a:t>発熱量大きい程まばら配置で面積も大</a:t>
            </a:r>
          </a:p>
          <a:p>
            <a:r>
              <a:rPr kumimoji="1" lang="ja-JP" altLang="en-US" dirty="0"/>
              <a:t>放射性毒性低減</a:t>
            </a:r>
            <a:endParaRPr kumimoji="1" lang="en-US" altLang="ja-JP" dirty="0"/>
          </a:p>
          <a:p>
            <a:pPr lvl="1"/>
            <a:r>
              <a:rPr lang="ja-JP" altLang="en-US" dirty="0"/>
              <a:t>直接処分</a:t>
            </a:r>
            <a:r>
              <a:rPr lang="en-US" altLang="ja-JP" dirty="0"/>
              <a:t>10</a:t>
            </a:r>
            <a:r>
              <a:rPr lang="ja-JP" altLang="en-US" dirty="0"/>
              <a:t>万年</a:t>
            </a:r>
            <a:endParaRPr lang="en-US" altLang="ja-JP" dirty="0"/>
          </a:p>
          <a:p>
            <a:pPr lvl="1"/>
            <a:r>
              <a:rPr lang="ja-JP" altLang="en-US" dirty="0"/>
              <a:t>ガラス固化体処分ではＰｕが除去されるので毒性が低減</a:t>
            </a:r>
            <a:endParaRPr lang="en-US" altLang="ja-JP" dirty="0"/>
          </a:p>
          <a:p>
            <a:pPr marL="457200" lvl="1" indent="0">
              <a:buNone/>
            </a:pPr>
            <a:r>
              <a:rPr lang="en-US" altLang="ja-JP" dirty="0"/>
              <a:t>	</a:t>
            </a:r>
            <a:r>
              <a:rPr lang="ja-JP" altLang="en-US" dirty="0"/>
              <a:t>⇒軽水炉再処理</a:t>
            </a:r>
            <a:r>
              <a:rPr lang="en-US" altLang="ja-JP" dirty="0"/>
              <a:t>	</a:t>
            </a:r>
            <a:r>
              <a:rPr lang="ja-JP" altLang="en-US" dirty="0"/>
              <a:t>８千年</a:t>
            </a:r>
            <a:endParaRPr lang="en-US" altLang="ja-JP" dirty="0"/>
          </a:p>
          <a:p>
            <a:pPr marL="457200" lvl="1" indent="0">
              <a:buNone/>
            </a:pPr>
            <a:r>
              <a:rPr lang="en-US" altLang="ja-JP" dirty="0"/>
              <a:t>	</a:t>
            </a:r>
            <a:r>
              <a:rPr lang="ja-JP" altLang="en-US" dirty="0"/>
              <a:t>⇒高速炉</a:t>
            </a:r>
            <a:r>
              <a:rPr lang="en-US" altLang="ja-JP" dirty="0"/>
              <a:t>	</a:t>
            </a:r>
            <a:r>
              <a:rPr lang="ja-JP" altLang="en-US" dirty="0"/>
              <a:t>３百年</a:t>
            </a:r>
            <a:endParaRPr lang="en-US" altLang="ja-JP" dirty="0"/>
          </a:p>
          <a:p>
            <a:endParaRPr kumimoji="1" lang="en-US" altLang="ja-JP" dirty="0"/>
          </a:p>
          <a:p>
            <a:pPr marL="457200" lvl="1" indent="0">
              <a:buNone/>
            </a:pPr>
            <a:endParaRPr kumimoji="1" lang="en-US" altLang="ja-JP" dirty="0"/>
          </a:p>
        </p:txBody>
      </p:sp>
      <p:sp>
        <p:nvSpPr>
          <p:cNvPr id="4" name="スライド番号プレースホルダー 3">
            <a:extLst>
              <a:ext uri="{FF2B5EF4-FFF2-40B4-BE49-F238E27FC236}">
                <a16:creationId xmlns:a16="http://schemas.microsoft.com/office/drawing/2014/main" id="{74796F95-5C9A-4704-A9BF-C71F6B02B1B2}"/>
              </a:ext>
            </a:extLst>
          </p:cNvPr>
          <p:cNvSpPr>
            <a:spLocks noGrp="1"/>
          </p:cNvSpPr>
          <p:nvPr>
            <p:ph type="sldNum" sz="quarter" idx="12"/>
          </p:nvPr>
        </p:nvSpPr>
        <p:spPr/>
        <p:txBody>
          <a:bodyPr/>
          <a:lstStyle/>
          <a:p>
            <a:fld id="{696247F6-F7F8-4044-8CB6-52B6506A7894}" type="slidenum">
              <a:rPr kumimoji="1" lang="ja-JP" altLang="en-US" smtClean="0"/>
              <a:t>51</a:t>
            </a:fld>
            <a:endParaRPr kumimoji="1" lang="ja-JP" altLang="en-US"/>
          </a:p>
        </p:txBody>
      </p:sp>
      <p:sp>
        <p:nvSpPr>
          <p:cNvPr id="9" name="タイトル 1">
            <a:extLst>
              <a:ext uri="{FF2B5EF4-FFF2-40B4-BE49-F238E27FC236}">
                <a16:creationId xmlns:a16="http://schemas.microsoft.com/office/drawing/2014/main" id="{A86748AF-0757-42A8-BBB3-9CCFF659B4BF}"/>
              </a:ext>
            </a:extLst>
          </p:cNvPr>
          <p:cNvSpPr>
            <a:spLocks noGrp="1"/>
          </p:cNvSpPr>
          <p:nvPr>
            <p:ph type="title"/>
          </p:nvPr>
        </p:nvSpPr>
        <p:spPr>
          <a:xfrm>
            <a:off x="251520" y="264910"/>
            <a:ext cx="8712968" cy="692800"/>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ガラス固化処分と直接処分　処分場体積と属性比較</a:t>
            </a:r>
            <a:endParaRPr kumimoji="1" lang="ja-JP" altLang="en-US" sz="2800" dirty="0"/>
          </a:p>
        </p:txBody>
      </p:sp>
      <p:pic>
        <p:nvPicPr>
          <p:cNvPr id="2" name="図 1"/>
          <p:cNvPicPr>
            <a:picLocks noChangeAspect="1"/>
          </p:cNvPicPr>
          <p:nvPr/>
        </p:nvPicPr>
        <p:blipFill>
          <a:blip r:embed="rId2"/>
          <a:stretch>
            <a:fillRect/>
          </a:stretch>
        </p:blipFill>
        <p:spPr>
          <a:xfrm>
            <a:off x="4608003" y="1352677"/>
            <a:ext cx="4126225" cy="2079818"/>
          </a:xfrm>
          <a:prstGeom prst="rect">
            <a:avLst/>
          </a:prstGeom>
        </p:spPr>
      </p:pic>
      <p:pic>
        <p:nvPicPr>
          <p:cNvPr id="5" name="図 4"/>
          <p:cNvPicPr>
            <a:picLocks noChangeAspect="1"/>
          </p:cNvPicPr>
          <p:nvPr/>
        </p:nvPicPr>
        <p:blipFill>
          <a:blip r:embed="rId3"/>
          <a:stretch>
            <a:fillRect/>
          </a:stretch>
        </p:blipFill>
        <p:spPr>
          <a:xfrm>
            <a:off x="4716016" y="3618891"/>
            <a:ext cx="3771136" cy="2551063"/>
          </a:xfrm>
          <a:prstGeom prst="rect">
            <a:avLst/>
          </a:prstGeom>
        </p:spPr>
      </p:pic>
    </p:spTree>
    <p:extLst>
      <p:ext uri="{BB962C8B-B14F-4D97-AF65-F5344CB8AC3E}">
        <p14:creationId xmlns:p14="http://schemas.microsoft.com/office/powerpoint/2010/main" val="578682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pPr lvl="0"/>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7</a:t>
            </a:r>
            <a:r>
              <a:rPr lang="ja-JP" altLang="en-US" sz="2800" i="1" dirty="0" err="1">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高レベル放射性廃棄物</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は地中深く</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安全に処分</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す</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る</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（廃棄物処分）</a:t>
            </a:r>
          </a:p>
        </p:txBody>
      </p:sp>
      <p:sp>
        <p:nvSpPr>
          <p:cNvPr id="3" name="コンテンツ プレースホルダー 2"/>
          <p:cNvSpPr>
            <a:spLocks noGrp="1"/>
          </p:cNvSpPr>
          <p:nvPr>
            <p:ph idx="1"/>
          </p:nvPr>
        </p:nvSpPr>
        <p:spPr>
          <a:xfrm>
            <a:off x="1187624" y="1916832"/>
            <a:ext cx="6768752" cy="4752528"/>
          </a:xfrm>
        </p:spPr>
        <p:txBody>
          <a:bodyPr>
            <a:normAutofit/>
          </a:bodyPr>
          <a:lstStyle/>
          <a:p>
            <a:pPr lvl="0"/>
            <a:r>
              <a:rPr lang="ja-JP" altLang="en-US" sz="2000" b="1" dirty="0">
                <a:latin typeface="+mj-ea"/>
              </a:rPr>
              <a:t>これまでの原発の運転に伴い　既にガラス固化体換算で　</a:t>
            </a:r>
            <a:r>
              <a:rPr lang="en-US" altLang="ja-JP" sz="2000" b="1" dirty="0">
                <a:latin typeface="+mj-ea"/>
              </a:rPr>
              <a:t>25,000</a:t>
            </a:r>
            <a:r>
              <a:rPr lang="ja-JP" altLang="en-US" sz="2000" b="1" dirty="0">
                <a:latin typeface="+mj-ea"/>
              </a:rPr>
              <a:t>本相当の使用済燃料が発生している</a:t>
            </a:r>
            <a:endParaRPr lang="en-US" altLang="ja-JP" sz="2000" b="1" dirty="0">
              <a:latin typeface="+mj-ea"/>
            </a:endParaRPr>
          </a:p>
          <a:p>
            <a:pPr lvl="0"/>
            <a:endParaRPr lang="en-US" altLang="ja-JP" sz="2000" b="1" dirty="0">
              <a:latin typeface="+mj-ea"/>
            </a:endParaRPr>
          </a:p>
          <a:p>
            <a:pPr lvl="0"/>
            <a:r>
              <a:rPr lang="ja-JP" altLang="en-US" sz="2000" b="1" dirty="0">
                <a:latin typeface="+mj-ea"/>
              </a:rPr>
              <a:t>再処理廃液の高</a:t>
            </a:r>
            <a:r>
              <a:rPr lang="ja-JP" altLang="ja-JP" sz="2000" b="1" dirty="0">
                <a:latin typeface="+mj-ea"/>
              </a:rPr>
              <a:t>レベル</a:t>
            </a:r>
            <a:r>
              <a:rPr lang="ja-JP" altLang="en-US" sz="2000" b="1" dirty="0">
                <a:latin typeface="+mj-ea"/>
              </a:rPr>
              <a:t>放射性</a:t>
            </a:r>
            <a:r>
              <a:rPr lang="ja-JP" altLang="ja-JP" sz="2000" b="1" dirty="0">
                <a:latin typeface="+mj-ea"/>
              </a:rPr>
              <a:t>廃棄物はガラス体に溶かし</a:t>
            </a:r>
            <a:r>
              <a:rPr lang="ja-JP" altLang="en-US" sz="2000" b="1" dirty="0">
                <a:latin typeface="+mj-ea"/>
              </a:rPr>
              <a:t>安定化処理をす</a:t>
            </a:r>
            <a:r>
              <a:rPr lang="ja-JP" altLang="ja-JP" sz="2000" b="1" dirty="0">
                <a:latin typeface="+mj-ea"/>
              </a:rPr>
              <a:t>る</a:t>
            </a:r>
            <a:endParaRPr lang="en-US" altLang="ja-JP" sz="2000" b="1" dirty="0">
              <a:latin typeface="+mj-ea"/>
            </a:endParaRPr>
          </a:p>
          <a:p>
            <a:pPr lvl="0"/>
            <a:endParaRPr lang="ja-JP" altLang="ja-JP" sz="2000" b="1" dirty="0">
              <a:latin typeface="+mj-ea"/>
            </a:endParaRPr>
          </a:p>
          <a:p>
            <a:pPr lvl="0"/>
            <a:r>
              <a:rPr lang="ja-JP" altLang="ja-JP" sz="2000" b="1" dirty="0">
                <a:latin typeface="+mj-ea"/>
              </a:rPr>
              <a:t>ガラス固化体は安定した深い地層に安全に埋設する</a:t>
            </a:r>
            <a:endParaRPr lang="en-US" altLang="ja-JP" sz="2000" b="1" dirty="0">
              <a:latin typeface="+mj-ea"/>
            </a:endParaRPr>
          </a:p>
          <a:p>
            <a:pPr lvl="0"/>
            <a:endParaRPr lang="ja-JP" altLang="ja-JP" sz="2000" b="1" dirty="0">
              <a:latin typeface="+mj-ea"/>
            </a:endParaRPr>
          </a:p>
          <a:p>
            <a:pPr lvl="0"/>
            <a:r>
              <a:rPr lang="ja-JP" altLang="ja-JP" sz="2000" b="1" dirty="0">
                <a:latin typeface="+mj-ea"/>
              </a:rPr>
              <a:t>ガラス固化体の放射能は当初は高いが長期埋設後には低レベル廃棄物並み</a:t>
            </a:r>
            <a:r>
              <a:rPr lang="ja-JP" altLang="en-US" sz="2000" b="1" dirty="0">
                <a:latin typeface="+mj-ea"/>
              </a:rPr>
              <a:t>の</a:t>
            </a:r>
            <a:r>
              <a:rPr lang="ja-JP" altLang="ja-JP" sz="2000" b="1" dirty="0">
                <a:latin typeface="+mj-ea"/>
              </a:rPr>
              <a:t>放射能</a:t>
            </a:r>
            <a:r>
              <a:rPr lang="ja-JP" altLang="en-US" sz="2000" b="1" dirty="0">
                <a:latin typeface="+mj-ea"/>
              </a:rPr>
              <a:t>に</a:t>
            </a:r>
            <a:r>
              <a:rPr lang="ja-JP" altLang="ja-JP" sz="2000" b="1" dirty="0">
                <a:latin typeface="+mj-ea"/>
              </a:rPr>
              <a:t>減衰する</a:t>
            </a:r>
            <a:endParaRPr lang="en-US" altLang="ja-JP" sz="2000" b="1" dirty="0">
              <a:latin typeface="+mj-ea"/>
            </a:endParaRPr>
          </a:p>
          <a:p>
            <a:pPr lvl="0"/>
            <a:endParaRPr lang="ja-JP" altLang="ja-JP" sz="2000" b="1" dirty="0">
              <a:latin typeface="+mj-ea"/>
            </a:endParaRPr>
          </a:p>
          <a:p>
            <a:pPr lvl="0"/>
            <a:r>
              <a:rPr lang="ja-JP" altLang="ja-JP" sz="2000" b="1" dirty="0">
                <a:latin typeface="+mj-ea"/>
              </a:rPr>
              <a:t>日本列島には</a:t>
            </a:r>
            <a:r>
              <a:rPr lang="ja-JP" altLang="en-US" sz="2000" b="1" dirty="0">
                <a:latin typeface="+mj-ea"/>
              </a:rPr>
              <a:t>ガラス固化体</a:t>
            </a:r>
            <a:r>
              <a:rPr lang="ja-JP" altLang="ja-JP" sz="2000" b="1" dirty="0">
                <a:latin typeface="+mj-ea"/>
              </a:rPr>
              <a:t>の地層処分に適した場所が</a:t>
            </a:r>
            <a:r>
              <a:rPr lang="ja-JP" altLang="en-US" sz="2000" b="1" dirty="0">
                <a:latin typeface="+mj-ea"/>
              </a:rPr>
              <a:t>　</a:t>
            </a:r>
            <a:r>
              <a:rPr lang="ja-JP" altLang="ja-JP" sz="2000" b="1" dirty="0">
                <a:latin typeface="+mj-ea"/>
              </a:rPr>
              <a:t>多くある</a:t>
            </a:r>
            <a:endParaRPr lang="en-US" altLang="ja-JP" sz="2000" b="1"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52</a:t>
            </a:fld>
            <a:endParaRPr kumimoji="1" lang="ja-JP" altLang="en-US"/>
          </a:p>
        </p:txBody>
      </p:sp>
    </p:spTree>
    <p:extLst>
      <p:ext uri="{BB962C8B-B14F-4D97-AF65-F5344CB8AC3E}">
        <p14:creationId xmlns:p14="http://schemas.microsoft.com/office/powerpoint/2010/main" val="2640776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 y="404664"/>
            <a:ext cx="8229600" cy="1143000"/>
          </a:xfrm>
        </p:spPr>
        <p:txBody>
          <a:bodyPr>
            <a:no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再処理廃液の</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高レベル廃棄物は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ガラス体に溶かし安定</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化処理する</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43608" y="1916832"/>
            <a:ext cx="6624736" cy="4525963"/>
          </a:xfrm>
        </p:spPr>
        <p:txBody>
          <a:bodyPr>
            <a:normAutofit/>
          </a:bodyPr>
          <a:lstStyle/>
          <a:p>
            <a:r>
              <a:rPr lang="ja-JP" altLang="ja-JP" sz="2000" b="1" dirty="0"/>
              <a:t>ガラスは色々な物質を溶かし込む性質があり、一旦溶かし込んだ物質はガラスが解けでもしない限り外に漏れ出ることはない性質を持っている　</a:t>
            </a:r>
            <a:endParaRPr lang="en-US" altLang="ja-JP" sz="2000" b="1" dirty="0"/>
          </a:p>
          <a:p>
            <a:endParaRPr lang="ja-JP" altLang="ja-JP" sz="2000" dirty="0"/>
          </a:p>
          <a:p>
            <a:r>
              <a:rPr lang="ja-JP" altLang="ja-JP" sz="2000" b="1" dirty="0"/>
              <a:t>ガラスに物質を溶かし込むと色が付くがエジプト時代に</a:t>
            </a:r>
            <a:r>
              <a:rPr lang="ja-JP" altLang="en-US" sz="2000" b="1" dirty="0"/>
              <a:t>　</a:t>
            </a:r>
            <a:r>
              <a:rPr lang="ja-JP" altLang="ja-JP" sz="2000" b="1" dirty="0"/>
              <a:t>作られた色ガラスは</a:t>
            </a:r>
            <a:r>
              <a:rPr lang="en-US" altLang="ja-JP" sz="2000" b="1" dirty="0"/>
              <a:t>3000</a:t>
            </a:r>
            <a:r>
              <a:rPr lang="ja-JP" altLang="ja-JP" sz="2000" b="1" dirty="0"/>
              <a:t>年以上たった今でも色あせてはいない</a:t>
            </a:r>
            <a:endParaRPr lang="en-US" altLang="ja-JP" sz="2000" b="1" dirty="0"/>
          </a:p>
          <a:p>
            <a:endParaRPr lang="ja-JP" altLang="ja-JP" sz="2000" dirty="0"/>
          </a:p>
          <a:p>
            <a:r>
              <a:rPr lang="ja-JP" altLang="ja-JP" sz="2000" b="1" dirty="0"/>
              <a:t>エジプトの歴史が証明したように、ガラスが長期に亘り</a:t>
            </a:r>
            <a:r>
              <a:rPr lang="ja-JP" altLang="en-US" sz="2000" b="1" dirty="0"/>
              <a:t>　</a:t>
            </a:r>
            <a:r>
              <a:rPr lang="ja-JP" altLang="ja-JP" sz="2000" b="1" dirty="0"/>
              <a:t>物質を閉じ込めるという自然の原理を利用したものである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53</a:t>
            </a:fld>
            <a:endParaRPr kumimoji="1" lang="ja-JP" altLang="en-US"/>
          </a:p>
        </p:txBody>
      </p:sp>
    </p:spTree>
    <p:extLst>
      <p:ext uri="{BB962C8B-B14F-4D97-AF65-F5344CB8AC3E}">
        <p14:creationId xmlns:p14="http://schemas.microsoft.com/office/powerpoint/2010/main" val="7380210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ガラス固化体は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安定した深い地層に安全に埋設</a:t>
            </a:r>
          </a:p>
        </p:txBody>
      </p:sp>
      <p:sp>
        <p:nvSpPr>
          <p:cNvPr id="3" name="コンテンツ プレースホルダー 2"/>
          <p:cNvSpPr>
            <a:spLocks noGrp="1"/>
          </p:cNvSpPr>
          <p:nvPr>
            <p:ph idx="1"/>
          </p:nvPr>
        </p:nvSpPr>
        <p:spPr>
          <a:xfrm>
            <a:off x="1187624" y="1624012"/>
            <a:ext cx="6912768" cy="4973340"/>
          </a:xfrm>
        </p:spPr>
        <p:txBody>
          <a:bodyPr>
            <a:normAutofit/>
          </a:bodyPr>
          <a:lstStyle/>
          <a:p>
            <a:r>
              <a:rPr lang="ja-JP" altLang="en-US" sz="2000" b="1" dirty="0"/>
              <a:t>ガ</a:t>
            </a:r>
            <a:r>
              <a:rPr lang="ja-JP" altLang="ja-JP" sz="2000" b="1" dirty="0"/>
              <a:t>ラス固化体はオーバーパック</a:t>
            </a:r>
            <a:r>
              <a:rPr lang="en-US" altLang="ja-JP" sz="2000" b="1" dirty="0"/>
              <a:t>(</a:t>
            </a:r>
            <a:r>
              <a:rPr lang="ja-JP" altLang="ja-JP" sz="2000" b="1" dirty="0"/>
              <a:t>金属製容器</a:t>
            </a:r>
            <a:r>
              <a:rPr lang="en-US" altLang="ja-JP" sz="2000" b="1" dirty="0"/>
              <a:t>)</a:t>
            </a:r>
            <a:r>
              <a:rPr lang="ja-JP" altLang="ja-JP" sz="2000" b="1" dirty="0"/>
              <a:t>に収めて粘土の緩衝材を詰め</a:t>
            </a:r>
            <a:r>
              <a:rPr lang="ja-JP" altLang="en-US" sz="2000" b="1" dirty="0"/>
              <a:t>た人工バリアを</a:t>
            </a:r>
            <a:r>
              <a:rPr lang="ja-JP" altLang="ja-JP" sz="2000" b="1" dirty="0"/>
              <a:t>深さ</a:t>
            </a:r>
            <a:r>
              <a:rPr lang="en-US" altLang="ja-JP" sz="2000" b="1" dirty="0"/>
              <a:t>300</a:t>
            </a:r>
            <a:r>
              <a:rPr lang="ja-JP" altLang="ja-JP" sz="2000" b="1" dirty="0"/>
              <a:t>メートル以上の安定した岩盤に埋設して地層処分する</a:t>
            </a:r>
            <a:endParaRPr lang="ja-JP" altLang="ja-JP" sz="2000" dirty="0"/>
          </a:p>
          <a:p>
            <a:r>
              <a:rPr lang="ja-JP" altLang="ja-JP" sz="2000" b="1" dirty="0"/>
              <a:t>地下</a:t>
            </a:r>
            <a:r>
              <a:rPr lang="en-US" altLang="ja-JP" sz="2000" b="1" dirty="0"/>
              <a:t>300</a:t>
            </a:r>
            <a:r>
              <a:rPr lang="ja-JP" altLang="ja-JP" sz="2000" b="1" dirty="0"/>
              <a:t>メートル以上とは、人間の生活環境から完全に隔離できる深さで地表での人間活動や自然現象の影響を受けない環境にある</a:t>
            </a:r>
            <a:endParaRPr lang="ja-JP" altLang="ja-JP" sz="2000" dirty="0"/>
          </a:p>
          <a:p>
            <a:r>
              <a:rPr lang="ja-JP" altLang="ja-JP" sz="2000" b="1" dirty="0"/>
              <a:t>深い地下は酸欠状態で腐食が進まないという利点もあり、かつ岩石主成分のケイ素濃度が飽和して岩石の水への溶け出しが抑えられるという自然の鎧になっている</a:t>
            </a:r>
            <a:endParaRPr lang="ja-JP" altLang="ja-JP" sz="2000" dirty="0"/>
          </a:p>
          <a:p>
            <a:r>
              <a:rPr lang="ja-JP" altLang="ja-JP" sz="2000" b="1" dirty="0"/>
              <a:t>この地層処分は、フィンランド、スエーデン、フランス等の</a:t>
            </a:r>
            <a:r>
              <a:rPr lang="ja-JP" altLang="en-US" sz="2000" b="1" dirty="0"/>
              <a:t>　</a:t>
            </a:r>
            <a:r>
              <a:rPr lang="ja-JP" altLang="ja-JP" sz="2000" b="1" dirty="0"/>
              <a:t>欧州で先行しており、フィンランドの</a:t>
            </a:r>
            <a:r>
              <a:rPr lang="ja-JP" altLang="en-US" sz="2000" b="1" dirty="0"/>
              <a:t>最終</a:t>
            </a:r>
            <a:r>
              <a:rPr lang="ja-JP" altLang="ja-JP" sz="2000" b="1" dirty="0"/>
              <a:t>処分場は既に</a:t>
            </a:r>
            <a:r>
              <a:rPr lang="ja-JP" altLang="en-US" sz="2000" b="1" dirty="0"/>
              <a:t>建設</a:t>
            </a:r>
            <a:r>
              <a:rPr lang="ja-JP" altLang="ja-JP" sz="2000" b="1" dirty="0"/>
              <a:t>が始まっている</a:t>
            </a:r>
            <a:endParaRPr lang="en-US" altLang="ja-JP" sz="2000" b="1" dirty="0"/>
          </a:p>
          <a:p>
            <a:r>
              <a:rPr lang="ja-JP" altLang="en-US" sz="2000" b="1" dirty="0"/>
              <a:t>ガラス固化体に含まれる放射性物質が地下水で運び出されようとしても人工バリア周辺で放射能は減衰する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54</a:t>
            </a:fld>
            <a:endParaRPr kumimoji="1" lang="ja-JP" altLang="en-US"/>
          </a:p>
        </p:txBody>
      </p:sp>
    </p:spTree>
    <p:extLst>
      <p:ext uri="{BB962C8B-B14F-4D97-AF65-F5344CB8AC3E}">
        <p14:creationId xmlns:p14="http://schemas.microsoft.com/office/powerpoint/2010/main" val="3917032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198120"/>
            <a:ext cx="9144000" cy="646176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55</a:t>
            </a:fld>
            <a:endParaRPr kumimoji="1" lang="ja-JP" altLang="en-US"/>
          </a:p>
        </p:txBody>
      </p:sp>
      <p:sp>
        <p:nvSpPr>
          <p:cNvPr id="3" name="正方形/長方形 2"/>
          <p:cNvSpPr/>
          <p:nvPr/>
        </p:nvSpPr>
        <p:spPr>
          <a:xfrm>
            <a:off x="5436096" y="6405964"/>
            <a:ext cx="2934072"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3509723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98120"/>
            <a:ext cx="9144000" cy="6461760"/>
          </a:xfrm>
          <a:prstGeom prst="rect">
            <a:avLst/>
          </a:prstGeom>
        </p:spPr>
      </p:pic>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56</a:t>
            </a:fld>
            <a:endParaRPr kumimoji="1" lang="ja-JP" altLang="en-US"/>
          </a:p>
        </p:txBody>
      </p:sp>
      <p:sp>
        <p:nvSpPr>
          <p:cNvPr id="3" name="正方形/長方形 2"/>
          <p:cNvSpPr/>
          <p:nvPr/>
        </p:nvSpPr>
        <p:spPr>
          <a:xfrm>
            <a:off x="5364088" y="6356350"/>
            <a:ext cx="2952328"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30344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ガラス固化体の放射能は当初は高いが</a:t>
            </a:r>
            <a:br>
              <a:rPr lang="en-US"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長期埋設後には低レベル廃棄物並み</a:t>
            </a:r>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の</a:t>
            </a:r>
            <a:r>
              <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放射能</a:t>
            </a:r>
            <a:r>
              <a:rPr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に</a:t>
            </a:r>
            <a:endParaRPr lang="ja-JP" altLang="ja-JP"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935596" y="1844824"/>
            <a:ext cx="7020780" cy="3600400"/>
          </a:xfrm>
        </p:spPr>
        <p:txBody>
          <a:bodyPr>
            <a:normAutofit lnSpcReduction="10000"/>
          </a:bodyPr>
          <a:lstStyle/>
          <a:p>
            <a:r>
              <a:rPr lang="ja-JP" altLang="ja-JP" sz="2000" b="1" dirty="0"/>
              <a:t>ガラス固化体の放射能</a:t>
            </a:r>
            <a:r>
              <a:rPr lang="ja-JP" altLang="en-US" sz="2000" b="1" dirty="0"/>
              <a:t>は地下埋設の当初は</a:t>
            </a:r>
            <a:r>
              <a:rPr lang="ja-JP" altLang="ja-JP" sz="2000" b="1" dirty="0"/>
              <a:t>強烈で</a:t>
            </a:r>
            <a:r>
              <a:rPr lang="ja-JP" altLang="en-US" sz="2000" b="1" dirty="0"/>
              <a:t>あって</a:t>
            </a:r>
            <a:r>
              <a:rPr lang="ja-JP" altLang="ja-JP" sz="2000" b="1" dirty="0"/>
              <a:t>も</a:t>
            </a:r>
            <a:r>
              <a:rPr lang="en-US" altLang="ja-JP" sz="2000" b="1" dirty="0"/>
              <a:t>1000</a:t>
            </a:r>
            <a:r>
              <a:rPr lang="ja-JP" altLang="ja-JP" sz="2000" b="1" dirty="0"/>
              <a:t>年後には</a:t>
            </a:r>
            <a:r>
              <a:rPr lang="en-US" altLang="ja-JP" sz="2000" b="1" dirty="0"/>
              <a:t> 3000</a:t>
            </a:r>
            <a:r>
              <a:rPr lang="ja-JP" altLang="ja-JP" sz="2000" b="1" dirty="0"/>
              <a:t>分の</a:t>
            </a:r>
            <a:r>
              <a:rPr lang="en-US" altLang="ja-JP" sz="2000" b="1" dirty="0"/>
              <a:t>1 </a:t>
            </a:r>
            <a:r>
              <a:rPr lang="ja-JP" altLang="en-US" sz="2000" b="1" dirty="0"/>
              <a:t>程度</a:t>
            </a:r>
            <a:r>
              <a:rPr lang="ja-JP" altLang="ja-JP" sz="2000" b="1" dirty="0"/>
              <a:t>に低下して</a:t>
            </a:r>
            <a:r>
              <a:rPr lang="ja-JP" altLang="en-US" sz="2000" b="1" dirty="0"/>
              <a:t>、</a:t>
            </a:r>
            <a:r>
              <a:rPr lang="ja-JP" altLang="ja-JP" sz="2000" b="1" dirty="0"/>
              <a:t>もはや低レベル放射性廃棄物並みの放射能になる</a:t>
            </a:r>
            <a:endParaRPr lang="en-US" altLang="ja-JP" sz="2000" b="1" dirty="0"/>
          </a:p>
          <a:p>
            <a:endParaRPr lang="ja-JP" altLang="ja-JP" sz="2000" dirty="0"/>
          </a:p>
          <a:p>
            <a:r>
              <a:rPr lang="ja-JP" altLang="ja-JP" sz="2000" b="1" dirty="0"/>
              <a:t>ガラス固化体の発生量は極めて少量で、</a:t>
            </a:r>
            <a:r>
              <a:rPr lang="ja-JP" altLang="en-US" sz="2000" b="1" dirty="0"/>
              <a:t>国内全原発の稼働でも</a:t>
            </a:r>
            <a:r>
              <a:rPr lang="ja-JP" altLang="ja-JP" sz="2000" b="1" dirty="0"/>
              <a:t>国民</a:t>
            </a:r>
            <a:r>
              <a:rPr lang="en-US" altLang="ja-JP" sz="2000" b="1" dirty="0"/>
              <a:t>1</a:t>
            </a:r>
            <a:r>
              <a:rPr lang="ja-JP" altLang="ja-JP" sz="2000" b="1" dirty="0"/>
              <a:t>人当たり</a:t>
            </a:r>
            <a:r>
              <a:rPr lang="ja-JP" altLang="en-US" sz="2000" b="1" dirty="0"/>
              <a:t>年間</a:t>
            </a:r>
            <a:r>
              <a:rPr lang="en-US" altLang="ja-JP" sz="2000" b="1" dirty="0"/>
              <a:t>5</a:t>
            </a:r>
            <a:r>
              <a:rPr lang="ja-JP" altLang="en-US" sz="2000" b="1" dirty="0"/>
              <a:t>グラム（</a:t>
            </a:r>
            <a:r>
              <a:rPr lang="en-US" altLang="ja-JP" sz="2000" b="1" dirty="0"/>
              <a:t>10</a:t>
            </a:r>
            <a:r>
              <a:rPr lang="ja-JP" altLang="en-US" sz="2000" b="1" dirty="0"/>
              <a:t>円玉</a:t>
            </a:r>
            <a:r>
              <a:rPr lang="en-US" altLang="ja-JP" sz="2000" b="1" dirty="0"/>
              <a:t>1</a:t>
            </a:r>
            <a:r>
              <a:rPr lang="ja-JP" altLang="en-US" sz="2000" b="1" dirty="0"/>
              <a:t>枚相当）</a:t>
            </a:r>
            <a:r>
              <a:rPr lang="ja-JP" altLang="ja-JP" sz="2000" b="1" dirty="0"/>
              <a:t>しか発生しない　</a:t>
            </a:r>
            <a:endParaRPr lang="en-US" altLang="ja-JP" sz="2000" b="1" dirty="0"/>
          </a:p>
          <a:p>
            <a:endParaRPr lang="en-US" altLang="ja-JP" sz="2000" b="1" dirty="0"/>
          </a:p>
          <a:p>
            <a:r>
              <a:rPr lang="ja-JP" altLang="ja-JP" sz="2000" b="1" dirty="0"/>
              <a:t>一般廃棄物</a:t>
            </a:r>
            <a:r>
              <a:rPr lang="ja-JP" altLang="en-US" sz="2000" b="1" dirty="0"/>
              <a:t>・</a:t>
            </a:r>
            <a:r>
              <a:rPr lang="ja-JP" altLang="ja-JP" sz="2000" b="1" dirty="0"/>
              <a:t>産業廃棄物</a:t>
            </a:r>
            <a:r>
              <a:rPr lang="ja-JP" altLang="en-US" sz="2000" b="1" dirty="0"/>
              <a:t>は合せて</a:t>
            </a:r>
            <a:r>
              <a:rPr lang="ja-JP" altLang="ja-JP" sz="2000" b="1" dirty="0"/>
              <a:t>国民</a:t>
            </a:r>
            <a:r>
              <a:rPr lang="en-US" altLang="ja-JP" sz="2000" b="1" dirty="0"/>
              <a:t>1</a:t>
            </a:r>
            <a:r>
              <a:rPr lang="ja-JP" altLang="ja-JP" sz="2000" b="1" dirty="0"/>
              <a:t>人当たり年間</a:t>
            </a:r>
            <a:r>
              <a:rPr lang="ja-JP" altLang="en-US" sz="2000" b="1" dirty="0"/>
              <a:t>４</a:t>
            </a:r>
            <a:r>
              <a:rPr lang="ja-JP" altLang="ja-JP" sz="2000" b="1" dirty="0"/>
              <a:t>トン</a:t>
            </a:r>
            <a:r>
              <a:rPr lang="ja-JP" altLang="en-US" sz="2000" b="1" dirty="0"/>
              <a:t>（</a:t>
            </a:r>
            <a:r>
              <a:rPr lang="en-US" altLang="ja-JP" sz="2000" b="1" dirty="0"/>
              <a:t>2</a:t>
            </a:r>
            <a:r>
              <a:rPr lang="ja-JP" altLang="en-US" sz="2000" b="1" dirty="0"/>
              <a:t>㌧トラック</a:t>
            </a:r>
            <a:r>
              <a:rPr lang="en-US" altLang="ja-JP" sz="2000" b="1" dirty="0"/>
              <a:t>2</a:t>
            </a:r>
            <a:r>
              <a:rPr lang="ja-JP" altLang="en-US" sz="2000" b="1" dirty="0"/>
              <a:t>台分）も発生している状況に</a:t>
            </a:r>
            <a:r>
              <a:rPr lang="ja-JP" altLang="ja-JP" sz="2000" b="1" dirty="0"/>
              <a:t>比べてもいかに</a:t>
            </a:r>
            <a:r>
              <a:rPr lang="ja-JP" altLang="en-US" sz="2000" b="1" dirty="0"/>
              <a:t>　</a:t>
            </a:r>
            <a:r>
              <a:rPr lang="ja-JP" altLang="ja-JP" sz="2000" b="1" dirty="0"/>
              <a:t>少量であるかが理解できる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57</a:t>
            </a:fld>
            <a:endParaRPr kumimoji="1" lang="ja-JP" altLang="en-US"/>
          </a:p>
        </p:txBody>
      </p:sp>
    </p:spTree>
    <p:extLst>
      <p:ext uri="{BB962C8B-B14F-4D97-AF65-F5344CB8AC3E}">
        <p14:creationId xmlns:p14="http://schemas.microsoft.com/office/powerpoint/2010/main" val="2329569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97003"/>
            <a:ext cx="9144000" cy="6463993"/>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58</a:t>
            </a:fld>
            <a:endParaRPr kumimoji="1" lang="ja-JP" altLang="en-US"/>
          </a:p>
        </p:txBody>
      </p:sp>
      <p:sp>
        <p:nvSpPr>
          <p:cNvPr id="4" name="正方形/長方形 3"/>
          <p:cNvSpPr/>
          <p:nvPr/>
        </p:nvSpPr>
        <p:spPr>
          <a:xfrm>
            <a:off x="5292080" y="6370841"/>
            <a:ext cx="2952328"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1510987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日本列島には</a:t>
            </a:r>
            <a:r>
              <a:rPr lang="ja-JP" altLang="en-US"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ガラス固化体</a:t>
            </a:r>
            <a:r>
              <a:rPr lang="ja-JP"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の地層処分に</a:t>
            </a:r>
            <a:br>
              <a:rPr lang="en-US"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適した場所が多くある</a:t>
            </a:r>
            <a:r>
              <a:rPr lang="en-US" altLang="ja-JP" sz="1200" b="1" dirty="0">
                <a:latin typeface="+mj-ea"/>
              </a:rPr>
              <a:t> </a:t>
            </a:r>
            <a:endParaRPr lang="ja-JP" altLang="ja-JP" sz="1200" dirty="0">
              <a:latin typeface="+mj-ea"/>
            </a:endParaRPr>
          </a:p>
        </p:txBody>
      </p:sp>
      <p:sp>
        <p:nvSpPr>
          <p:cNvPr id="3" name="コンテンツ プレースホルダー 2"/>
          <p:cNvSpPr>
            <a:spLocks noGrp="1"/>
          </p:cNvSpPr>
          <p:nvPr>
            <p:ph idx="1"/>
          </p:nvPr>
        </p:nvSpPr>
        <p:spPr>
          <a:xfrm>
            <a:off x="1259632" y="2060848"/>
            <a:ext cx="6804756" cy="3052936"/>
          </a:xfrm>
        </p:spPr>
        <p:txBody>
          <a:bodyPr>
            <a:normAutofit/>
          </a:bodyPr>
          <a:lstStyle/>
          <a:p>
            <a:r>
              <a:rPr lang="ja-JP" altLang="ja-JP" sz="2000" b="1" dirty="0"/>
              <a:t>地震や火山噴火の多発する日本列島には地層処分の適地はないとも巷で言われるが、</a:t>
            </a:r>
            <a:r>
              <a:rPr lang="ja-JP" altLang="en-US" sz="2000" b="1" dirty="0"/>
              <a:t>地域の科学的特性を示した</a:t>
            </a:r>
            <a:r>
              <a:rPr lang="ja-JP" altLang="ja-JP" sz="2000" b="1" dirty="0"/>
              <a:t>全国の科学的特性マップが公表され日本列島にも適地が多いことが示された</a:t>
            </a:r>
            <a:endParaRPr lang="en-US" altLang="ja-JP" sz="2000" b="1" dirty="0"/>
          </a:p>
          <a:p>
            <a:endParaRPr lang="ja-JP" altLang="ja-JP" sz="2000" dirty="0"/>
          </a:p>
          <a:p>
            <a:r>
              <a:rPr lang="ja-JP" altLang="ja-JP" sz="2000" b="1" dirty="0"/>
              <a:t>「施設の必要性は認めるが家の裏庭には迷惑施設は</a:t>
            </a:r>
            <a:r>
              <a:rPr lang="ja-JP" altLang="en-US" sz="2000" b="1" dirty="0"/>
              <a:t>　　　</a:t>
            </a:r>
            <a:r>
              <a:rPr lang="ja-JP" altLang="ja-JP" sz="2000" b="1" dirty="0"/>
              <a:t>ご免」という</a:t>
            </a:r>
            <a:r>
              <a:rPr lang="ja-JP" altLang="en-US" sz="2000" b="1" dirty="0"/>
              <a:t>　</a:t>
            </a:r>
            <a:r>
              <a:rPr lang="en-US" altLang="ja-JP" sz="2000" b="1" dirty="0"/>
              <a:t>NIMBY</a:t>
            </a:r>
            <a:r>
              <a:rPr lang="ja-JP" altLang="ja-JP" sz="2000" b="1" dirty="0"/>
              <a:t>症候群とも取れる地層処分の実現性に対する感覚的な処分悲観論から脱却するきっかけに</a:t>
            </a:r>
            <a:r>
              <a:rPr lang="ja-JP" altLang="en-US" sz="2000" b="1" dirty="0"/>
              <a:t>　　</a:t>
            </a:r>
            <a:r>
              <a:rPr lang="ja-JP" altLang="ja-JP" sz="2000" b="1" dirty="0"/>
              <a:t>なることを願いたい</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59</a:t>
            </a:fld>
            <a:endParaRPr kumimoji="1" lang="ja-JP" altLang="en-US"/>
          </a:p>
        </p:txBody>
      </p:sp>
    </p:spTree>
    <p:extLst>
      <p:ext uri="{BB962C8B-B14F-4D97-AF65-F5344CB8AC3E}">
        <p14:creationId xmlns:p14="http://schemas.microsoft.com/office/powerpoint/2010/main" val="286192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 y="194310"/>
            <a:ext cx="9136380" cy="646938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6</a:t>
            </a:fld>
            <a:endParaRPr kumimoji="1" lang="ja-JP" altLang="en-US"/>
          </a:p>
        </p:txBody>
      </p:sp>
      <p:sp>
        <p:nvSpPr>
          <p:cNvPr id="4" name="正方形/長方形 3"/>
          <p:cNvSpPr/>
          <p:nvPr/>
        </p:nvSpPr>
        <p:spPr>
          <a:xfrm>
            <a:off x="5364088" y="6368460"/>
            <a:ext cx="2952328" cy="253916"/>
          </a:xfrm>
          <a:prstGeom prst="rect">
            <a:avLst/>
          </a:prstGeom>
        </p:spPr>
        <p:txBody>
          <a:bodyPr wrap="square">
            <a:spAutoFit/>
          </a:bodyPr>
          <a:lstStyle/>
          <a:p>
            <a:r>
              <a:rPr lang="ja-JP" altLang="en-US" sz="1050" b="1" dirty="0"/>
              <a:t>出典；　電事連原子力・エネルギー図面集２０１６</a:t>
            </a:r>
          </a:p>
        </p:txBody>
      </p:sp>
    </p:spTree>
    <p:extLst>
      <p:ext uri="{BB962C8B-B14F-4D97-AF65-F5344CB8AC3E}">
        <p14:creationId xmlns:p14="http://schemas.microsoft.com/office/powerpoint/2010/main" val="14402569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F0D06-3C56-4A79-8F3E-B4449CB54490}"/>
              </a:ext>
            </a:extLst>
          </p:cNvPr>
          <p:cNvSpPr>
            <a:spLocks noGrp="1"/>
          </p:cNvSpPr>
          <p:nvPr>
            <p:ph type="title"/>
          </p:nvPr>
        </p:nvSpPr>
        <p:spPr/>
        <p:txBody>
          <a:bodyPr>
            <a:normAutofit/>
          </a:bodyPr>
          <a:lstStyle/>
          <a:p>
            <a:r>
              <a:rPr kumimoji="1"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高レベル廃棄物処分地選定プロセス</a:t>
            </a:r>
          </a:p>
        </p:txBody>
      </p:sp>
      <p:sp>
        <p:nvSpPr>
          <p:cNvPr id="3" name="コンテンツ プレースホルダー 2">
            <a:extLst>
              <a:ext uri="{FF2B5EF4-FFF2-40B4-BE49-F238E27FC236}">
                <a16:creationId xmlns:a16="http://schemas.microsoft.com/office/drawing/2014/main" id="{38125D59-EE28-4F8F-A892-8065979B9FE8}"/>
              </a:ext>
            </a:extLst>
          </p:cNvPr>
          <p:cNvSpPr>
            <a:spLocks noGrp="1"/>
          </p:cNvSpPr>
          <p:nvPr>
            <p:ph idx="1"/>
          </p:nvPr>
        </p:nvSpPr>
        <p:spPr>
          <a:xfrm>
            <a:off x="457200" y="1600201"/>
            <a:ext cx="4690864" cy="460647"/>
          </a:xfrm>
        </p:spPr>
        <p:txBody>
          <a:bodyPr>
            <a:normAutofit/>
          </a:bodyPr>
          <a:lstStyle/>
          <a:p>
            <a:r>
              <a:rPr kumimoji="1" lang="ja-JP" altLang="en-US" sz="2400" dirty="0"/>
              <a:t>科学的特性マップが公表された</a:t>
            </a:r>
          </a:p>
        </p:txBody>
      </p:sp>
      <p:sp>
        <p:nvSpPr>
          <p:cNvPr id="4" name="スライド番号プレースホルダー 3">
            <a:extLst>
              <a:ext uri="{FF2B5EF4-FFF2-40B4-BE49-F238E27FC236}">
                <a16:creationId xmlns:a16="http://schemas.microsoft.com/office/drawing/2014/main" id="{4F889905-647E-4FB8-B4F9-2E8DB0E1ED94}"/>
              </a:ext>
            </a:extLst>
          </p:cNvPr>
          <p:cNvSpPr>
            <a:spLocks noGrp="1"/>
          </p:cNvSpPr>
          <p:nvPr>
            <p:ph type="sldNum" sz="quarter" idx="12"/>
          </p:nvPr>
        </p:nvSpPr>
        <p:spPr/>
        <p:txBody>
          <a:bodyPr/>
          <a:lstStyle/>
          <a:p>
            <a:fld id="{696247F6-F7F8-4044-8CB6-52B6506A7894}" type="slidenum">
              <a:rPr kumimoji="1" lang="ja-JP" altLang="en-US" smtClean="0"/>
              <a:t>60</a:t>
            </a:fld>
            <a:endParaRPr kumimoji="1" lang="ja-JP" altLang="en-US"/>
          </a:p>
        </p:txBody>
      </p:sp>
      <p:pic>
        <p:nvPicPr>
          <p:cNvPr id="5" name="図 4">
            <a:extLst>
              <a:ext uri="{FF2B5EF4-FFF2-40B4-BE49-F238E27FC236}">
                <a16:creationId xmlns:a16="http://schemas.microsoft.com/office/drawing/2014/main" id="{470CBC37-1B83-4CF4-A510-783ECF7B9793}"/>
              </a:ext>
            </a:extLst>
          </p:cNvPr>
          <p:cNvPicPr>
            <a:picLocks noChangeAspect="1"/>
          </p:cNvPicPr>
          <p:nvPr/>
        </p:nvPicPr>
        <p:blipFill>
          <a:blip r:embed="rId2"/>
          <a:stretch>
            <a:fillRect/>
          </a:stretch>
        </p:blipFill>
        <p:spPr>
          <a:xfrm>
            <a:off x="683568" y="2361970"/>
            <a:ext cx="7920880" cy="3963869"/>
          </a:xfrm>
          <a:prstGeom prst="rect">
            <a:avLst/>
          </a:prstGeom>
        </p:spPr>
      </p:pic>
    </p:spTree>
    <p:extLst>
      <p:ext uri="{BB962C8B-B14F-4D97-AF65-F5344CB8AC3E}">
        <p14:creationId xmlns:p14="http://schemas.microsoft.com/office/powerpoint/2010/main" val="581488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4">
            <a:extLst>
              <a:ext uri="{FF2B5EF4-FFF2-40B4-BE49-F238E27FC236}">
                <a16:creationId xmlns:a16="http://schemas.microsoft.com/office/drawing/2014/main" id="{4637B28D-E735-440C-B4BE-389EC648BB45}"/>
              </a:ext>
            </a:extLst>
          </p:cNvPr>
          <p:cNvPicPr>
            <a:picLocks noGrp="1" noChangeAspect="1"/>
          </p:cNvPicPr>
          <p:nvPr>
            <p:ph sz="half" idx="2"/>
          </p:nvPr>
        </p:nvPicPr>
        <p:blipFill>
          <a:blip r:embed="rId3"/>
          <a:stretch>
            <a:fillRect/>
          </a:stretch>
        </p:blipFill>
        <p:spPr>
          <a:xfrm>
            <a:off x="4716016" y="1124743"/>
            <a:ext cx="3970784" cy="5803947"/>
          </a:xfrm>
          <a:prstGeom prst="rect">
            <a:avLst/>
          </a:prstGeom>
        </p:spPr>
      </p:pic>
      <p:sp>
        <p:nvSpPr>
          <p:cNvPr id="2" name="タイトル 1">
            <a:extLst>
              <a:ext uri="{FF2B5EF4-FFF2-40B4-BE49-F238E27FC236}">
                <a16:creationId xmlns:a16="http://schemas.microsoft.com/office/drawing/2014/main" id="{25FD61C8-B49E-49D4-BC41-FB5E628036ED}"/>
              </a:ext>
            </a:extLst>
          </p:cNvPr>
          <p:cNvSpPr>
            <a:spLocks noGrp="1"/>
          </p:cNvSpPr>
          <p:nvPr>
            <p:ph type="title"/>
          </p:nvPr>
        </p:nvSpPr>
        <p:spPr>
          <a:xfrm>
            <a:off x="457200" y="274638"/>
            <a:ext cx="8229600" cy="850106"/>
          </a:xfrm>
        </p:spPr>
        <p:txBody>
          <a:bodyPr>
            <a:normAutofit/>
          </a:bodyPr>
          <a:lstStyle/>
          <a:p>
            <a:r>
              <a:rPr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地層処分候補地の科学的特性マップ</a:t>
            </a:r>
            <a:endParaRPr kumimoji="1"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0792903B-1AD7-4D00-882F-A2AD723C807E}"/>
              </a:ext>
            </a:extLst>
          </p:cNvPr>
          <p:cNvSpPr>
            <a:spLocks noGrp="1"/>
          </p:cNvSpPr>
          <p:nvPr>
            <p:ph sz="half" idx="1"/>
          </p:nvPr>
        </p:nvSpPr>
        <p:spPr>
          <a:xfrm>
            <a:off x="457200" y="1412776"/>
            <a:ext cx="4038600" cy="4943574"/>
          </a:xfrm>
        </p:spPr>
        <p:txBody>
          <a:bodyPr>
            <a:normAutofit lnSpcReduction="10000"/>
          </a:bodyPr>
          <a:lstStyle/>
          <a:p>
            <a:r>
              <a:rPr kumimoji="1" lang="ja-JP" altLang="en-US" sz="2200" dirty="0">
                <a:solidFill>
                  <a:srgbClr val="92D050"/>
                </a:solidFill>
              </a:rPr>
              <a:t>グリーン</a:t>
            </a:r>
            <a:endParaRPr kumimoji="1" lang="en-US" altLang="ja-JP" sz="2200" dirty="0">
              <a:solidFill>
                <a:srgbClr val="92D050"/>
              </a:solidFill>
            </a:endParaRPr>
          </a:p>
          <a:p>
            <a:pPr lvl="1"/>
            <a:r>
              <a:rPr kumimoji="1" lang="ja-JP" altLang="en-US" sz="1900" dirty="0"/>
              <a:t>好ましい特性が確認できる可能性が高い</a:t>
            </a:r>
            <a:endParaRPr kumimoji="1" lang="en-US" altLang="ja-JP" sz="1900" dirty="0"/>
          </a:p>
          <a:p>
            <a:r>
              <a:rPr kumimoji="1" lang="ja-JP" altLang="en-US" sz="2200" dirty="0">
                <a:solidFill>
                  <a:schemeClr val="accent3">
                    <a:lumMod val="50000"/>
                  </a:schemeClr>
                </a:solidFill>
              </a:rPr>
              <a:t>濃いグリーン</a:t>
            </a:r>
            <a:endParaRPr kumimoji="1" lang="en-US" altLang="ja-JP" sz="2200" dirty="0">
              <a:solidFill>
                <a:schemeClr val="accent3">
                  <a:lumMod val="50000"/>
                </a:schemeClr>
              </a:solidFill>
            </a:endParaRPr>
          </a:p>
          <a:p>
            <a:pPr lvl="1"/>
            <a:r>
              <a:rPr kumimoji="1" lang="ja-JP" altLang="en-US" sz="1900" dirty="0"/>
              <a:t>輸送面でも好ましい</a:t>
            </a:r>
            <a:endParaRPr kumimoji="1" lang="en-US" altLang="ja-JP" sz="1900" dirty="0"/>
          </a:p>
          <a:p>
            <a:pPr lvl="2"/>
            <a:r>
              <a:rPr kumimoji="1" lang="ja-JP" altLang="en-US" sz="1700" dirty="0"/>
              <a:t>海岸から</a:t>
            </a:r>
            <a:r>
              <a:rPr kumimoji="1" lang="en-US" altLang="ja-JP" sz="1700" dirty="0"/>
              <a:t>15</a:t>
            </a:r>
            <a:r>
              <a:rPr kumimoji="1" lang="ja-JP" altLang="en-US" sz="1700" dirty="0"/>
              <a:t>㎞以内</a:t>
            </a:r>
            <a:endParaRPr kumimoji="1" lang="en-US" altLang="ja-JP" sz="1700" dirty="0"/>
          </a:p>
          <a:p>
            <a:r>
              <a:rPr kumimoji="1" lang="ja-JP" altLang="en-US" sz="2200" dirty="0">
                <a:solidFill>
                  <a:schemeClr val="accent2">
                    <a:lumMod val="75000"/>
                  </a:schemeClr>
                </a:solidFill>
              </a:rPr>
              <a:t>オレンジ</a:t>
            </a:r>
            <a:endParaRPr kumimoji="1" lang="en-US" altLang="ja-JP" sz="2200" dirty="0">
              <a:solidFill>
                <a:schemeClr val="accent2">
                  <a:lumMod val="75000"/>
                </a:schemeClr>
              </a:solidFill>
            </a:endParaRPr>
          </a:p>
          <a:p>
            <a:pPr lvl="1"/>
            <a:r>
              <a:rPr kumimoji="1" lang="ja-JP" altLang="en-US" sz="1900" dirty="0"/>
              <a:t>地下の長期的安定性等に懸念アリ</a:t>
            </a:r>
            <a:endParaRPr kumimoji="1" lang="en-US" altLang="ja-JP" sz="1900" dirty="0"/>
          </a:p>
          <a:p>
            <a:pPr lvl="2"/>
            <a:r>
              <a:rPr lang="ja-JP" altLang="en-US" sz="1700" dirty="0"/>
              <a:t>火山から</a:t>
            </a:r>
            <a:r>
              <a:rPr lang="en-US" altLang="ja-JP" sz="1700" dirty="0"/>
              <a:t>15</a:t>
            </a:r>
            <a:r>
              <a:rPr lang="ja-JP" altLang="en-US" sz="1700" dirty="0"/>
              <a:t>㎞以内、活断層付近、隆起浸食の可能性アリなど</a:t>
            </a:r>
            <a:endParaRPr kumimoji="1" lang="en-US" altLang="ja-JP" sz="1700" dirty="0"/>
          </a:p>
          <a:p>
            <a:r>
              <a:rPr lang="ja-JP" altLang="en-US" sz="2200" dirty="0">
                <a:solidFill>
                  <a:schemeClr val="bg1">
                    <a:lumMod val="50000"/>
                  </a:schemeClr>
                </a:solidFill>
              </a:rPr>
              <a:t>シルバー</a:t>
            </a:r>
            <a:endParaRPr lang="en-US" altLang="ja-JP" sz="2200" dirty="0">
              <a:solidFill>
                <a:schemeClr val="bg1">
                  <a:lumMod val="50000"/>
                </a:schemeClr>
              </a:solidFill>
            </a:endParaRPr>
          </a:p>
          <a:p>
            <a:pPr lvl="1"/>
            <a:r>
              <a:rPr lang="ja-JP" altLang="en-US" sz="1900" dirty="0"/>
              <a:t>将来掘削の可能性アリ</a:t>
            </a:r>
            <a:endParaRPr lang="en-US" altLang="ja-JP" sz="1900" dirty="0"/>
          </a:p>
          <a:p>
            <a:pPr lvl="2"/>
            <a:r>
              <a:rPr lang="ja-JP" altLang="en-US" sz="1700" dirty="0"/>
              <a:t>油田、ガス田、炭田等</a:t>
            </a:r>
            <a:endParaRPr lang="en-US" altLang="ja-JP" sz="1700" dirty="0"/>
          </a:p>
          <a:p>
            <a:pPr lvl="1"/>
            <a:endParaRPr lang="en-US" altLang="ja-JP" dirty="0"/>
          </a:p>
        </p:txBody>
      </p:sp>
      <p:sp>
        <p:nvSpPr>
          <p:cNvPr id="5" name="スライド番号プレースホルダー 4">
            <a:extLst>
              <a:ext uri="{FF2B5EF4-FFF2-40B4-BE49-F238E27FC236}">
                <a16:creationId xmlns:a16="http://schemas.microsoft.com/office/drawing/2014/main" id="{877891F8-1B6B-434A-A236-96BCECBCE904}"/>
              </a:ext>
            </a:extLst>
          </p:cNvPr>
          <p:cNvSpPr>
            <a:spLocks noGrp="1"/>
          </p:cNvSpPr>
          <p:nvPr>
            <p:ph type="sldNum" sz="quarter" idx="12"/>
          </p:nvPr>
        </p:nvSpPr>
        <p:spPr/>
        <p:txBody>
          <a:bodyPr/>
          <a:lstStyle/>
          <a:p>
            <a:fld id="{696247F6-F7F8-4044-8CB6-52B6506A7894}" type="slidenum">
              <a:rPr kumimoji="1" lang="ja-JP" altLang="en-US" smtClean="0"/>
              <a:t>61</a:t>
            </a:fld>
            <a:endParaRPr kumimoji="1" lang="ja-JP" altLang="en-US"/>
          </a:p>
        </p:txBody>
      </p:sp>
      <p:sp>
        <p:nvSpPr>
          <p:cNvPr id="4" name="テキスト ボックス 3">
            <a:extLst>
              <a:ext uri="{FF2B5EF4-FFF2-40B4-BE49-F238E27FC236}">
                <a16:creationId xmlns:a16="http://schemas.microsoft.com/office/drawing/2014/main" id="{A9AF35F0-EB0F-48F0-9AC0-7979297ABDE4}"/>
              </a:ext>
            </a:extLst>
          </p:cNvPr>
          <p:cNvSpPr txBox="1"/>
          <p:nvPr/>
        </p:nvSpPr>
        <p:spPr>
          <a:xfrm>
            <a:off x="2699792" y="6375095"/>
            <a:ext cx="1732384" cy="276999"/>
          </a:xfrm>
          <a:prstGeom prst="rect">
            <a:avLst/>
          </a:prstGeom>
          <a:noFill/>
          <a:ln>
            <a:solidFill>
              <a:schemeClr val="tx1"/>
            </a:solidFill>
          </a:ln>
        </p:spPr>
        <p:txBody>
          <a:bodyPr wrap="square" rtlCol="0">
            <a:spAutoFit/>
          </a:bodyPr>
          <a:lstStyle/>
          <a:p>
            <a:r>
              <a:rPr kumimoji="1" lang="ja-JP" altLang="en-US" sz="1200" b="1" dirty="0">
                <a:latin typeface="+mj-ea"/>
                <a:ea typeface="+mj-ea"/>
              </a:rPr>
              <a:t>出典；　資源エネ庁</a:t>
            </a:r>
            <a:r>
              <a:rPr kumimoji="1" lang="en-US" altLang="ja-JP" sz="1200" b="1" dirty="0">
                <a:latin typeface="+mj-ea"/>
                <a:ea typeface="+mj-ea"/>
              </a:rPr>
              <a:t>HP</a:t>
            </a:r>
            <a:endParaRPr kumimoji="1" lang="ja-JP" altLang="en-US" sz="1200" b="1" dirty="0">
              <a:latin typeface="+mj-ea"/>
              <a:ea typeface="+mj-ea"/>
            </a:endParaRPr>
          </a:p>
        </p:txBody>
      </p:sp>
    </p:spTree>
    <p:extLst>
      <p:ext uri="{BB962C8B-B14F-4D97-AF65-F5344CB8AC3E}">
        <p14:creationId xmlns:p14="http://schemas.microsoft.com/office/powerpoint/2010/main" val="375823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pPr lvl="0"/>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8</a:t>
            </a:r>
            <a:r>
              <a:rPr lang="ja-JP" altLang="en-US" sz="2800" i="1" dirty="0" err="1">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我が国の産業基盤維持のため、</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原子力産業の発展はゆるがせない</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（産業基盤</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259632" y="2348880"/>
            <a:ext cx="6480720" cy="3960440"/>
          </a:xfrm>
        </p:spPr>
        <p:txBody>
          <a:bodyPr>
            <a:normAutofit/>
          </a:bodyPr>
          <a:lstStyle/>
          <a:p>
            <a:pPr lvl="0"/>
            <a:r>
              <a:rPr lang="ja-JP" altLang="ja-JP" sz="2000" b="1" dirty="0">
                <a:latin typeface="+mj-ea"/>
              </a:rPr>
              <a:t>原発の設計、建設、運転保守の経験の喪失は原子力産業の停滞につながる</a:t>
            </a:r>
            <a:endParaRPr lang="en-US" altLang="ja-JP" sz="2000" b="1" dirty="0">
              <a:latin typeface="+mj-ea"/>
            </a:endParaRPr>
          </a:p>
          <a:p>
            <a:pPr lvl="0"/>
            <a:endParaRPr lang="ja-JP" altLang="ja-JP" sz="2000" b="1" dirty="0">
              <a:latin typeface="+mj-ea"/>
            </a:endParaRPr>
          </a:p>
          <a:p>
            <a:pPr lvl="0"/>
            <a:r>
              <a:rPr lang="ja-JP" altLang="ja-JP" sz="2000" b="1" dirty="0">
                <a:latin typeface="+mj-ea"/>
              </a:rPr>
              <a:t>原子力産業の没落は日本の産業基盤の衰退に直結する</a:t>
            </a:r>
            <a:endParaRPr lang="en-US" altLang="ja-JP" sz="2000" b="1" dirty="0">
              <a:latin typeface="+mj-ea"/>
            </a:endParaRPr>
          </a:p>
          <a:p>
            <a:pPr lvl="0"/>
            <a:endParaRPr lang="ja-JP" altLang="ja-JP" sz="2000" b="1" dirty="0">
              <a:latin typeface="+mj-ea"/>
            </a:endParaRPr>
          </a:p>
          <a:p>
            <a:pPr lvl="0"/>
            <a:r>
              <a:rPr lang="ja-JP" altLang="ja-JP" sz="2000" b="1" dirty="0">
                <a:latin typeface="+mj-ea"/>
              </a:rPr>
              <a:t>原子力技術の停滞は日本の先進技術開発の退化に</a:t>
            </a:r>
            <a:r>
              <a:rPr lang="ja-JP" altLang="en-US" sz="2000" b="1" dirty="0">
                <a:latin typeface="+mj-ea"/>
              </a:rPr>
              <a:t>　</a:t>
            </a:r>
            <a:r>
              <a:rPr lang="ja-JP" altLang="ja-JP" sz="2000" b="1" dirty="0">
                <a:latin typeface="+mj-ea"/>
              </a:rPr>
              <a:t>至る</a:t>
            </a:r>
            <a:endParaRPr lang="en-US" altLang="ja-JP" sz="2000" b="1" dirty="0">
              <a:latin typeface="+mj-ea"/>
            </a:endParaRPr>
          </a:p>
          <a:p>
            <a:pPr lvl="0"/>
            <a:endParaRPr lang="ja-JP" altLang="ja-JP" sz="2000" b="1" dirty="0">
              <a:latin typeface="+mj-ea"/>
            </a:endParaRPr>
          </a:p>
          <a:p>
            <a:pPr lvl="0"/>
            <a:r>
              <a:rPr lang="ja-JP" altLang="en-US" sz="2000" b="1" dirty="0">
                <a:latin typeface="+mj-ea"/>
              </a:rPr>
              <a:t>このままいけば　</a:t>
            </a:r>
            <a:r>
              <a:rPr lang="ja-JP" altLang="ja-JP" sz="2000" b="1" dirty="0">
                <a:latin typeface="+mj-ea"/>
              </a:rPr>
              <a:t>日本の</a:t>
            </a:r>
            <a:r>
              <a:rPr lang="ja-JP" altLang="en-US" sz="2000" b="1" dirty="0">
                <a:latin typeface="+mj-ea"/>
              </a:rPr>
              <a:t>原子力</a:t>
            </a:r>
            <a:r>
              <a:rPr lang="ja-JP" altLang="ja-JP" sz="2000" b="1" dirty="0">
                <a:latin typeface="+mj-ea"/>
              </a:rPr>
              <a:t>産業は韓国</a:t>
            </a:r>
            <a:r>
              <a:rPr lang="ja-JP" altLang="en-US" sz="2000" b="1" dirty="0">
                <a:latin typeface="+mj-ea"/>
              </a:rPr>
              <a:t>、</a:t>
            </a:r>
            <a:r>
              <a:rPr lang="ja-JP" altLang="ja-JP" sz="2000" b="1" dirty="0">
                <a:latin typeface="+mj-ea"/>
              </a:rPr>
              <a:t>中国</a:t>
            </a:r>
            <a:r>
              <a:rPr lang="ja-JP" altLang="en-US" sz="2000" b="1" dirty="0">
                <a:latin typeface="+mj-ea"/>
              </a:rPr>
              <a:t>、ロシア</a:t>
            </a:r>
            <a:r>
              <a:rPr lang="ja-JP" altLang="ja-JP" sz="2000" b="1" dirty="0">
                <a:latin typeface="+mj-ea"/>
              </a:rPr>
              <a:t>等の産業技術に席巻される</a:t>
            </a:r>
            <a:r>
              <a:rPr lang="ja-JP" altLang="en-US" sz="2000" b="1" dirty="0">
                <a:latin typeface="+mj-ea"/>
              </a:rPr>
              <a:t>　　</a:t>
            </a:r>
            <a:r>
              <a:rPr lang="en-US" altLang="ja-JP" sz="1050" b="1" dirty="0">
                <a:latin typeface="+mj-ea"/>
              </a:rPr>
              <a:t> </a:t>
            </a:r>
            <a:endParaRPr lang="ja-JP" altLang="ja-JP" sz="1050" b="1" dirty="0">
              <a:latin typeface="+mj-ea"/>
            </a:endParaRPr>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62</a:t>
            </a:fld>
            <a:endParaRPr kumimoji="1" lang="ja-JP" altLang="en-US"/>
          </a:p>
        </p:txBody>
      </p:sp>
    </p:spTree>
    <p:extLst>
      <p:ext uri="{BB962C8B-B14F-4D97-AF65-F5344CB8AC3E}">
        <p14:creationId xmlns:p14="http://schemas.microsoft.com/office/powerpoint/2010/main" val="2536707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原発の設計、建設、運転保守の経験の喪失は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原子力産業の停滞につながる</a:t>
            </a:r>
          </a:p>
        </p:txBody>
      </p:sp>
      <p:sp>
        <p:nvSpPr>
          <p:cNvPr id="3" name="コンテンツ プレースホルダー 2"/>
          <p:cNvSpPr>
            <a:spLocks noGrp="1"/>
          </p:cNvSpPr>
          <p:nvPr>
            <p:ph idx="1"/>
          </p:nvPr>
        </p:nvSpPr>
        <p:spPr>
          <a:xfrm>
            <a:off x="1043608" y="1988840"/>
            <a:ext cx="6912768" cy="3196952"/>
          </a:xfrm>
        </p:spPr>
        <p:txBody>
          <a:bodyPr>
            <a:normAutofit/>
          </a:bodyPr>
          <a:lstStyle/>
          <a:p>
            <a:r>
              <a:rPr lang="ja-JP" altLang="ja-JP" sz="2000" b="1" dirty="0"/>
              <a:t>原発の設計建設は総合エンジニアリングとプロジェクト管理によって行い、</a:t>
            </a:r>
            <a:r>
              <a:rPr lang="en-US" altLang="ja-JP" sz="2000" b="1" dirty="0"/>
              <a:t>CAD/CAE</a:t>
            </a:r>
            <a:r>
              <a:rPr lang="ja-JP" altLang="ja-JP" sz="2000" b="1" dirty="0"/>
              <a:t>システムツールを</a:t>
            </a:r>
            <a:r>
              <a:rPr lang="ja-JP" altLang="en-US" sz="2000" b="1" dirty="0"/>
              <a:t>大幅</a:t>
            </a:r>
            <a:r>
              <a:rPr lang="ja-JP" altLang="ja-JP" sz="2000" b="1" dirty="0"/>
              <a:t>に活用して、原発の建設を効率的に進める　設計技術者とシステムツールのいずれを欠いても、円滑な発電所建設はできない</a:t>
            </a:r>
            <a:endParaRPr lang="en-US" altLang="ja-JP" sz="2000" b="1" dirty="0"/>
          </a:p>
          <a:p>
            <a:endParaRPr lang="ja-JP" altLang="ja-JP" sz="2000" dirty="0"/>
          </a:p>
          <a:p>
            <a:r>
              <a:rPr lang="ja-JP" altLang="ja-JP" sz="2000" b="1" dirty="0"/>
              <a:t>これまでの原発建設で培ってきた総合エンジニアリングとプロジェクト管理は日本の建設技術を世界屈指のレベルとした　しかし新規建設が途絶えるとこの技術を伝承するのは極めて難しいものとなる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63</a:t>
            </a:fld>
            <a:endParaRPr kumimoji="1" lang="ja-JP" altLang="en-US"/>
          </a:p>
        </p:txBody>
      </p:sp>
    </p:spTree>
    <p:extLst>
      <p:ext uri="{BB962C8B-B14F-4D97-AF65-F5344CB8AC3E}">
        <p14:creationId xmlns:p14="http://schemas.microsoft.com/office/powerpoint/2010/main" val="20696946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プラント総合CAEシステ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09184"/>
            <a:ext cx="5143500" cy="1951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原子炉建屋断面(3次元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53181"/>
            <a:ext cx="3744416" cy="30121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保守点検シミュレーション(3次元C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478" y="3153180"/>
            <a:ext cx="3260898" cy="301212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67544" y="116632"/>
            <a:ext cx="8136904" cy="769441"/>
          </a:xfrm>
          <a:prstGeom prst="rect">
            <a:avLst/>
          </a:prstGeom>
          <a:noFill/>
        </p:spPr>
        <p:txBody>
          <a:bodyPr wrap="square" rtlCol="0">
            <a:spAutoFit/>
          </a:bodyPr>
          <a:lstStyle/>
          <a:p>
            <a:pPr algn="ctr"/>
            <a:r>
              <a:rPr kumimoji="1"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原子力総合エンジニアリング</a:t>
            </a:r>
            <a:r>
              <a:rPr kumimoji="1" lang="ja-JP" altLang="en-US" sz="20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en-US" sz="20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全て</a:t>
            </a:r>
            <a:r>
              <a:rPr kumimoji="1" lang="ja-JP" altLang="en-US" sz="20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のデーターを</a:t>
            </a:r>
            <a:endParaRPr kumimoji="1" lang="en-US" altLang="ja-JP" sz="20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a:p>
            <a:pPr algn="ctr"/>
            <a:r>
              <a:rPr lang="ja-JP" altLang="en-US" sz="20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コンピューターで一元管理　→　品質向上、工期短縮、原価低減</a:t>
            </a:r>
            <a:endParaRPr kumimoji="1" lang="ja-JP" altLang="en-US" sz="24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448018" y="6165303"/>
            <a:ext cx="3547918" cy="400110"/>
          </a:xfrm>
          <a:prstGeom prst="rect">
            <a:avLst/>
          </a:prstGeom>
          <a:noFill/>
        </p:spPr>
        <p:txBody>
          <a:bodyPr wrap="square" rtlCol="0">
            <a:spAutoFit/>
          </a:bodyPr>
          <a:lstStyle/>
          <a:p>
            <a:pPr algn="ctr"/>
            <a:r>
              <a:rPr kumimoji="1" lang="ja-JP" altLang="en-US" sz="2000" b="1" dirty="0"/>
              <a:t>建設計画のビジュアル化</a:t>
            </a:r>
          </a:p>
        </p:txBody>
      </p:sp>
      <p:sp>
        <p:nvSpPr>
          <p:cNvPr id="6" name="テキスト ボックス 5"/>
          <p:cNvSpPr txBox="1"/>
          <p:nvPr/>
        </p:nvSpPr>
        <p:spPr>
          <a:xfrm>
            <a:off x="4535996" y="6237312"/>
            <a:ext cx="3564396" cy="400110"/>
          </a:xfrm>
          <a:prstGeom prst="rect">
            <a:avLst/>
          </a:prstGeom>
          <a:noFill/>
        </p:spPr>
        <p:txBody>
          <a:bodyPr wrap="square" rtlCol="0">
            <a:spAutoFit/>
          </a:bodyPr>
          <a:lstStyle/>
          <a:p>
            <a:pPr algn="ctr"/>
            <a:r>
              <a:rPr kumimoji="1" lang="ja-JP" altLang="en-US" sz="2000" b="1" dirty="0"/>
              <a:t>保守点検のビジュアル化</a:t>
            </a:r>
          </a:p>
        </p:txBody>
      </p:sp>
    </p:spTree>
    <p:extLst>
      <p:ext uri="{BB962C8B-B14F-4D97-AF65-F5344CB8AC3E}">
        <p14:creationId xmlns:p14="http://schemas.microsoft.com/office/powerpoint/2010/main" val="2333485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原子力産業の没落は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日本の産業基盤の衰退に直結</a:t>
            </a:r>
          </a:p>
        </p:txBody>
      </p:sp>
      <p:sp>
        <p:nvSpPr>
          <p:cNvPr id="3" name="コンテンツ プレースホルダー 2"/>
          <p:cNvSpPr>
            <a:spLocks noGrp="1"/>
          </p:cNvSpPr>
          <p:nvPr>
            <p:ph idx="1"/>
          </p:nvPr>
        </p:nvSpPr>
        <p:spPr>
          <a:xfrm>
            <a:off x="971600" y="1844824"/>
            <a:ext cx="7200800" cy="4525963"/>
          </a:xfrm>
        </p:spPr>
        <p:txBody>
          <a:bodyPr>
            <a:normAutofit/>
          </a:bodyPr>
          <a:lstStyle/>
          <a:p>
            <a:r>
              <a:rPr lang="ja-JP" altLang="ja-JP" sz="2000" b="1" dirty="0"/>
              <a:t>原子力発電技術は原子核物理、機械工学、電気工学、材料工学、放射線化学、土木工学等の幅広い分野に支えられた総合システム工学で、さらに建設エンジニアリング、保守管理工学等が加わって初めて可能になる</a:t>
            </a:r>
            <a:r>
              <a:rPr lang="en-US" altLang="ja-JP" sz="2000" b="1" dirty="0"/>
              <a:t>21</a:t>
            </a:r>
            <a:r>
              <a:rPr lang="ja-JP" altLang="ja-JP" sz="2000" b="1" dirty="0"/>
              <a:t>世紀最大のハイテク産業</a:t>
            </a:r>
            <a:r>
              <a:rPr lang="ja-JP" altLang="ja-JP" sz="2000" b="1" strike="sngStrike" dirty="0"/>
              <a:t>事業</a:t>
            </a:r>
            <a:r>
              <a:rPr lang="ja-JP" altLang="ja-JP" sz="2000" b="1" dirty="0"/>
              <a:t>である。</a:t>
            </a:r>
            <a:endParaRPr lang="ja-JP" altLang="ja-JP" sz="2000" dirty="0"/>
          </a:p>
          <a:p>
            <a:r>
              <a:rPr lang="ja-JP" altLang="ja-JP" sz="2000" b="1" dirty="0"/>
              <a:t>これらを支えているのは電力会社、原子力メーカー、機器製造者、材料メーカー、建設会社等の技術・技能であり、それを可能にしてきたのは国策としての原子力政策であり、それを認めてきた国民の理解である</a:t>
            </a:r>
            <a:endParaRPr lang="ja-JP" altLang="ja-JP" sz="2000" dirty="0"/>
          </a:p>
          <a:p>
            <a:r>
              <a:rPr lang="ja-JP" altLang="ja-JP" sz="2000" b="1" dirty="0"/>
              <a:t>原子力産業</a:t>
            </a:r>
            <a:r>
              <a:rPr lang="ja-JP" altLang="en-US" sz="2000" b="1" dirty="0"/>
              <a:t>に</a:t>
            </a:r>
            <a:r>
              <a:rPr lang="ja-JP" altLang="ja-JP" sz="2000" b="1" dirty="0"/>
              <a:t>とって国内市場は再稼働が進まない</a:t>
            </a:r>
            <a:r>
              <a:rPr lang="ja-JP" altLang="en-US" sz="2000" b="1" dirty="0"/>
              <a:t>なか</a:t>
            </a:r>
            <a:r>
              <a:rPr lang="ja-JP" altLang="ja-JP" sz="2000" b="1" dirty="0"/>
              <a:t>、新規建設もめどが立たない状況では、再稼働のための改造工事や廃炉準備作業があるとはいえ、明らかに経営の採算性のみならず、人材確保、技術維持の面でも厳しい状況が続き、経営基盤の弱体化が懸念されている</a:t>
            </a:r>
            <a:r>
              <a:rPr lang="ja-JP" altLang="ja-JP" sz="2000" dirty="0"/>
              <a:t>　</a:t>
            </a:r>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65</a:t>
            </a:fld>
            <a:endParaRPr kumimoji="1" lang="ja-JP" altLang="en-US"/>
          </a:p>
        </p:txBody>
      </p:sp>
    </p:spTree>
    <p:extLst>
      <p:ext uri="{BB962C8B-B14F-4D97-AF65-F5344CB8AC3E}">
        <p14:creationId xmlns:p14="http://schemas.microsoft.com/office/powerpoint/2010/main" val="3773198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66</a:t>
            </a:fld>
            <a:endParaRPr kumimoji="1" lang="ja-JP" altLang="en-US"/>
          </a:p>
        </p:txBody>
      </p:sp>
      <p:sp>
        <p:nvSpPr>
          <p:cNvPr id="5" name="正方形/長方形 4"/>
          <p:cNvSpPr/>
          <p:nvPr/>
        </p:nvSpPr>
        <p:spPr>
          <a:xfrm>
            <a:off x="1892983" y="5877272"/>
            <a:ext cx="5134739" cy="738664"/>
          </a:xfrm>
          <a:prstGeom prst="rect">
            <a:avLst/>
          </a:prstGeom>
        </p:spPr>
        <p:txBody>
          <a:bodyPr wrap="none">
            <a:spAutoFit/>
          </a:bodyPr>
          <a:lstStyle/>
          <a:p>
            <a:pPr algn="ctr"/>
            <a:r>
              <a:rPr lang="ja-JP" altLang="en-US" sz="2400" b="1" dirty="0"/>
              <a:t>原子力発電プラントの建設</a:t>
            </a:r>
            <a:endParaRPr lang="en-US" altLang="ja-JP" sz="2400" b="1" dirty="0"/>
          </a:p>
          <a:p>
            <a:pPr algn="ctr"/>
            <a:r>
              <a:rPr lang="ja-JP" altLang="en-US" b="1" dirty="0"/>
              <a:t>大型ブロック工法、モジュール工法等を大幅に採用</a:t>
            </a:r>
          </a:p>
        </p:txBody>
      </p:sp>
      <p:pic>
        <p:nvPicPr>
          <p:cNvPr id="3" name="図 2"/>
          <p:cNvPicPr>
            <a:picLocks noChangeAspect="1"/>
          </p:cNvPicPr>
          <p:nvPr/>
        </p:nvPicPr>
        <p:blipFill>
          <a:blip r:embed="rId2"/>
          <a:stretch>
            <a:fillRect/>
          </a:stretch>
        </p:blipFill>
        <p:spPr>
          <a:xfrm>
            <a:off x="1249680" y="980728"/>
            <a:ext cx="6644640" cy="4594860"/>
          </a:xfrm>
          <a:prstGeom prst="rect">
            <a:avLst/>
          </a:prstGeom>
        </p:spPr>
      </p:pic>
    </p:spTree>
    <p:extLst>
      <p:ext uri="{BB962C8B-B14F-4D97-AF65-F5344CB8AC3E}">
        <p14:creationId xmlns:p14="http://schemas.microsoft.com/office/powerpoint/2010/main" val="3074536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日本の産業は韓国や中国等の産業技術に</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席巻される</a:t>
            </a:r>
          </a:p>
        </p:txBody>
      </p:sp>
      <p:sp>
        <p:nvSpPr>
          <p:cNvPr id="3" name="コンテンツ プレースホルダー 2"/>
          <p:cNvSpPr>
            <a:spLocks noGrp="1"/>
          </p:cNvSpPr>
          <p:nvPr>
            <p:ph idx="1"/>
          </p:nvPr>
        </p:nvSpPr>
        <p:spPr>
          <a:xfrm>
            <a:off x="1043608" y="1844824"/>
            <a:ext cx="6768752" cy="4525963"/>
          </a:xfrm>
        </p:spPr>
        <p:txBody>
          <a:bodyPr>
            <a:normAutofit/>
          </a:bodyPr>
          <a:lstStyle/>
          <a:p>
            <a:r>
              <a:rPr lang="ja-JP" altLang="ja-JP" sz="2000" b="1" dirty="0"/>
              <a:t>現状のまま放置されると日本の原子力産業は衰退の一途を辿ることになる危惧もあり、たとえ将来原子力需要が急増しても対応できず、韓国</a:t>
            </a:r>
            <a:r>
              <a:rPr lang="ja-JP" altLang="en-US" sz="2000" b="1" dirty="0"/>
              <a:t>、</a:t>
            </a:r>
            <a:r>
              <a:rPr lang="ja-JP" altLang="ja-JP" sz="2000" b="1" dirty="0"/>
              <a:t>中国</a:t>
            </a:r>
            <a:r>
              <a:rPr lang="ja-JP" altLang="en-US" sz="2000" b="1" dirty="0"/>
              <a:t>、ロシア</a:t>
            </a:r>
            <a:r>
              <a:rPr lang="ja-JP" altLang="ja-JP" sz="2000" b="1" dirty="0"/>
              <a:t>等の原子力産業に頼ることになりかねない</a:t>
            </a:r>
            <a:endParaRPr lang="en-US" altLang="ja-JP" sz="2000" b="1" dirty="0"/>
          </a:p>
          <a:p>
            <a:endParaRPr lang="ja-JP" altLang="ja-JP" sz="2000" dirty="0"/>
          </a:p>
          <a:p>
            <a:r>
              <a:rPr lang="ja-JP" altLang="ja-JP" sz="2000" b="1" dirty="0"/>
              <a:t>中国、韓国等の原子力産業は、拡大を続ける原子力国内市場での実績、経験を踏まえ、着々と原子力技術の集約を図り、第</a:t>
            </a:r>
            <a:r>
              <a:rPr lang="en-US" altLang="ja-JP" sz="2000" b="1" dirty="0"/>
              <a:t>3</a:t>
            </a:r>
            <a:r>
              <a:rPr lang="ja-JP" altLang="ja-JP" sz="2000" b="1" dirty="0"/>
              <a:t>世代炉の独自開発も遂行して、先進国の原子力産業にとって代わろうとしている</a:t>
            </a:r>
            <a:endParaRPr lang="en-US" altLang="ja-JP" sz="2000" b="1" dirty="0"/>
          </a:p>
          <a:p>
            <a:endParaRPr lang="ja-JP" altLang="ja-JP" sz="2000" dirty="0"/>
          </a:p>
          <a:p>
            <a:r>
              <a:rPr lang="ja-JP" altLang="ja-JP" sz="2000" b="1" dirty="0"/>
              <a:t>将来は彼らの産業技術に頼ることになるかもしれない、</a:t>
            </a:r>
            <a:r>
              <a:rPr lang="ja-JP" altLang="en-US" sz="2000" b="1" dirty="0"/>
              <a:t>　　</a:t>
            </a:r>
            <a:r>
              <a:rPr lang="ja-JP" altLang="ja-JP" sz="2000" b="1" dirty="0"/>
              <a:t>この実態を安易に傍観し事実をそのまま認めて良いのだろうか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67</a:t>
            </a:fld>
            <a:endParaRPr kumimoji="1" lang="ja-JP" altLang="en-US"/>
          </a:p>
        </p:txBody>
      </p:sp>
    </p:spTree>
    <p:extLst>
      <p:ext uri="{BB962C8B-B14F-4D97-AF65-F5344CB8AC3E}">
        <p14:creationId xmlns:p14="http://schemas.microsoft.com/office/powerpoint/2010/main" val="3759922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277" y="548680"/>
            <a:ext cx="8229600" cy="1143000"/>
          </a:xfrm>
        </p:spPr>
        <p:txBody>
          <a:bodyPr>
            <a:norm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９．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原子力指向の世界的潮流の中で</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取り残されてよいのか</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（世界的潮流</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187624" y="2348880"/>
            <a:ext cx="6912768" cy="4032448"/>
          </a:xfrm>
        </p:spPr>
        <p:txBody>
          <a:bodyPr>
            <a:normAutofit/>
          </a:bodyPr>
          <a:lstStyle/>
          <a:p>
            <a:pPr lvl="0"/>
            <a:r>
              <a:rPr lang="ja-JP" altLang="ja-JP" sz="2000" b="1" dirty="0">
                <a:latin typeface="+mj-ea"/>
              </a:rPr>
              <a:t>欧米先進国の原子力開発は停滞気味と言われるがアジア諸国を中心に原子力推進の潮流は強い</a:t>
            </a:r>
            <a:endParaRPr lang="en-US" altLang="ja-JP" sz="2000" b="1" dirty="0">
              <a:latin typeface="+mj-ea"/>
            </a:endParaRPr>
          </a:p>
          <a:p>
            <a:pPr lvl="0"/>
            <a:endParaRPr lang="ja-JP" altLang="ja-JP" sz="2000" b="1" dirty="0">
              <a:latin typeface="+mj-ea"/>
            </a:endParaRPr>
          </a:p>
          <a:p>
            <a:pPr lvl="0"/>
            <a:r>
              <a:rPr lang="ja-JP" altLang="ja-JP" sz="2000" b="1" dirty="0">
                <a:latin typeface="+mj-ea"/>
              </a:rPr>
              <a:t>中国、ロシア、インド、韓国等で原発の新規建設が目白押しである</a:t>
            </a:r>
            <a:endParaRPr lang="en-US" altLang="ja-JP" sz="2000" b="1" dirty="0">
              <a:latin typeface="+mj-ea"/>
            </a:endParaRPr>
          </a:p>
          <a:p>
            <a:pPr lvl="0"/>
            <a:endParaRPr lang="ja-JP" altLang="ja-JP" sz="2000" b="1" dirty="0">
              <a:latin typeface="+mj-ea"/>
            </a:endParaRPr>
          </a:p>
          <a:p>
            <a:pPr lvl="0"/>
            <a:r>
              <a:rPr lang="ja-JP" altLang="ja-JP" sz="2000" b="1" dirty="0">
                <a:latin typeface="+mj-ea"/>
              </a:rPr>
              <a:t>日本の将来は韓国、中国、ロシア等から原発を輸入する</a:t>
            </a:r>
            <a:r>
              <a:rPr lang="ja-JP" altLang="en-US" sz="2000" b="1" dirty="0">
                <a:latin typeface="+mj-ea"/>
              </a:rPr>
              <a:t>　　</a:t>
            </a:r>
            <a:r>
              <a:rPr lang="ja-JP" altLang="ja-JP" sz="2000" b="1" dirty="0">
                <a:latin typeface="+mj-ea"/>
              </a:rPr>
              <a:t>ことにならないか</a:t>
            </a:r>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68</a:t>
            </a:fld>
            <a:endParaRPr kumimoji="1" lang="ja-JP" altLang="en-US"/>
          </a:p>
        </p:txBody>
      </p:sp>
    </p:spTree>
    <p:extLst>
      <p:ext uri="{BB962C8B-B14F-4D97-AF65-F5344CB8AC3E}">
        <p14:creationId xmlns:p14="http://schemas.microsoft.com/office/powerpoint/2010/main" val="3889665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2E20A94-DC35-42E1-BA16-72A2AFF7FB56}"/>
              </a:ext>
            </a:extLst>
          </p:cNvPr>
          <p:cNvSpPr>
            <a:spLocks noGrp="1"/>
          </p:cNvSpPr>
          <p:nvPr>
            <p:ph idx="1"/>
          </p:nvPr>
        </p:nvSpPr>
        <p:spPr>
          <a:xfrm>
            <a:off x="566603" y="1866750"/>
            <a:ext cx="3658409" cy="4854725"/>
          </a:xfrm>
        </p:spPr>
        <p:txBody>
          <a:bodyPr>
            <a:normAutofit fontScale="85000" lnSpcReduction="20000"/>
          </a:bodyPr>
          <a:lstStyle/>
          <a:p>
            <a:pPr marL="0" indent="0">
              <a:buNone/>
            </a:pPr>
            <a:r>
              <a:rPr kumimoji="1" lang="ja-JP" altLang="en-US" sz="2600" dirty="0"/>
              <a:t>世界は原子力発電の依存が増大する</a:t>
            </a:r>
            <a:endParaRPr kumimoji="1" lang="en-US" altLang="ja-JP" sz="2600" dirty="0"/>
          </a:p>
          <a:p>
            <a:pPr marL="0" indent="0">
              <a:buNone/>
            </a:pPr>
            <a:r>
              <a:rPr kumimoji="1" lang="en-US" altLang="ja-JP" sz="2600" dirty="0"/>
              <a:t>2030</a:t>
            </a:r>
            <a:r>
              <a:rPr kumimoji="1" lang="ja-JP" altLang="en-US" sz="2600" dirty="0"/>
              <a:t>年、</a:t>
            </a:r>
            <a:r>
              <a:rPr kumimoji="1" lang="en-US" altLang="ja-JP" sz="2600" dirty="0"/>
              <a:t>50</a:t>
            </a:r>
            <a:r>
              <a:rPr kumimoji="1" lang="ja-JP" altLang="en-US" sz="2600" dirty="0"/>
              <a:t>年における原子力　発電量と発電規模予測は　　以下の通り</a:t>
            </a:r>
            <a:r>
              <a:rPr kumimoji="1" lang="ja-JP" altLang="en-US" sz="2400" dirty="0"/>
              <a:t>（</a:t>
            </a:r>
            <a:r>
              <a:rPr kumimoji="1" lang="en-US" altLang="ja-JP" sz="2400" dirty="0"/>
              <a:t>2013</a:t>
            </a:r>
            <a:r>
              <a:rPr kumimoji="1" lang="ja-JP" altLang="en-US" sz="2400" dirty="0"/>
              <a:t>年比、低、高位予測の平均値）</a:t>
            </a:r>
            <a:endParaRPr kumimoji="1" lang="en-US" altLang="ja-JP" sz="2400" dirty="0"/>
          </a:p>
          <a:p>
            <a:pPr marL="0" indent="0">
              <a:buNone/>
            </a:pPr>
            <a:endParaRPr kumimoji="1" lang="en-US" altLang="ja-JP" sz="1900" dirty="0"/>
          </a:p>
          <a:p>
            <a:r>
              <a:rPr lang="ja-JP" altLang="en-US" sz="2600" dirty="0"/>
              <a:t>発電量（</a:t>
            </a:r>
            <a:r>
              <a:rPr lang="en-US" altLang="ja-JP" sz="2600" dirty="0" err="1"/>
              <a:t>TWh</a:t>
            </a:r>
            <a:r>
              <a:rPr lang="ja-JP" altLang="en-US" sz="2600" dirty="0"/>
              <a:t>）</a:t>
            </a:r>
            <a:endParaRPr lang="en-US" altLang="ja-JP" sz="2600" dirty="0"/>
          </a:p>
          <a:p>
            <a:pPr lvl="1"/>
            <a:r>
              <a:rPr lang="en-US" altLang="ja-JP" dirty="0"/>
              <a:t>2030</a:t>
            </a:r>
            <a:r>
              <a:rPr lang="ja-JP" altLang="en-US" dirty="0"/>
              <a:t>年　</a:t>
            </a:r>
            <a:r>
              <a:rPr lang="en-US" altLang="ja-JP" dirty="0"/>
              <a:t>1.8</a:t>
            </a:r>
            <a:r>
              <a:rPr lang="ja-JP" altLang="en-US" dirty="0"/>
              <a:t>倍</a:t>
            </a:r>
            <a:endParaRPr lang="en-US" altLang="ja-JP" dirty="0"/>
          </a:p>
          <a:p>
            <a:pPr lvl="1"/>
            <a:r>
              <a:rPr lang="en-US" altLang="ja-JP" dirty="0"/>
              <a:t>2050</a:t>
            </a:r>
            <a:r>
              <a:rPr lang="ja-JP" altLang="en-US" dirty="0"/>
              <a:t>年　</a:t>
            </a:r>
            <a:r>
              <a:rPr lang="en-US" altLang="ja-JP" dirty="0"/>
              <a:t>2.6</a:t>
            </a:r>
            <a:r>
              <a:rPr lang="ja-JP" altLang="en-US" dirty="0"/>
              <a:t>倍</a:t>
            </a:r>
            <a:endParaRPr lang="en-US" altLang="ja-JP" dirty="0"/>
          </a:p>
          <a:p>
            <a:r>
              <a:rPr lang="ja-JP" altLang="en-US" sz="2600" dirty="0"/>
              <a:t>発電規模（</a:t>
            </a:r>
            <a:r>
              <a:rPr lang="en-US" altLang="ja-JP" sz="2600" dirty="0"/>
              <a:t>GW</a:t>
            </a:r>
            <a:r>
              <a:rPr lang="ja-JP" altLang="en-US" sz="2600" dirty="0"/>
              <a:t>）</a:t>
            </a:r>
            <a:endParaRPr lang="en-US" altLang="ja-JP" sz="2600" dirty="0"/>
          </a:p>
          <a:p>
            <a:pPr lvl="1"/>
            <a:r>
              <a:rPr lang="en-US" altLang="ja-JP" dirty="0"/>
              <a:t>2030</a:t>
            </a:r>
            <a:r>
              <a:rPr lang="ja-JP" altLang="en-US" dirty="0"/>
              <a:t>年　</a:t>
            </a:r>
            <a:r>
              <a:rPr lang="en-US" altLang="ja-JP" dirty="0"/>
              <a:t>1.5</a:t>
            </a:r>
            <a:r>
              <a:rPr lang="ja-JP" altLang="en-US" dirty="0"/>
              <a:t>倍</a:t>
            </a:r>
            <a:endParaRPr lang="en-US" altLang="ja-JP" dirty="0"/>
          </a:p>
          <a:p>
            <a:pPr lvl="1"/>
            <a:r>
              <a:rPr lang="en-US" altLang="ja-JP" dirty="0"/>
              <a:t>2050</a:t>
            </a:r>
            <a:r>
              <a:rPr lang="ja-JP" altLang="en-US" dirty="0"/>
              <a:t>年　</a:t>
            </a:r>
            <a:r>
              <a:rPr lang="en-US" altLang="ja-JP" dirty="0"/>
              <a:t>2.0</a:t>
            </a:r>
            <a:r>
              <a:rPr lang="ja-JP" altLang="en-US" dirty="0"/>
              <a:t>倍</a:t>
            </a:r>
            <a:endParaRPr lang="en-US" altLang="ja-JP" dirty="0"/>
          </a:p>
          <a:p>
            <a:pPr marL="0" indent="0">
              <a:buNone/>
            </a:pPr>
            <a:endParaRPr lang="en-US" altLang="ja-JP" sz="2100" dirty="0"/>
          </a:p>
          <a:p>
            <a:pPr marL="0" indent="0">
              <a:buNone/>
            </a:pPr>
            <a:r>
              <a:rPr lang="ja-JP" altLang="en-US" sz="1500" b="1" dirty="0"/>
              <a:t>出典</a:t>
            </a:r>
            <a:r>
              <a:rPr kumimoji="1" lang="ja-JP" altLang="en-US" sz="1500" b="1" dirty="0"/>
              <a:t>　</a:t>
            </a:r>
            <a:r>
              <a:rPr kumimoji="1" lang="en-US" altLang="ja-JP" sz="1500" b="1" dirty="0"/>
              <a:t>IAEA</a:t>
            </a:r>
            <a:r>
              <a:rPr kumimoji="1" lang="ja-JP" altLang="en-US" sz="1500" b="1" dirty="0"/>
              <a:t>「世界の原子力発電予測」（</a:t>
            </a:r>
            <a:r>
              <a:rPr kumimoji="1" lang="en-US" altLang="ja-JP" sz="1500" b="1" dirty="0"/>
              <a:t>IAEA2017</a:t>
            </a:r>
            <a:r>
              <a:rPr kumimoji="1" lang="ja-JP" altLang="en-US" sz="1500" b="1" dirty="0"/>
              <a:t>）</a:t>
            </a:r>
          </a:p>
        </p:txBody>
      </p:sp>
      <p:sp>
        <p:nvSpPr>
          <p:cNvPr id="4" name="スライド番号プレースホルダー 3">
            <a:extLst>
              <a:ext uri="{FF2B5EF4-FFF2-40B4-BE49-F238E27FC236}">
                <a16:creationId xmlns:a16="http://schemas.microsoft.com/office/drawing/2014/main" id="{CAFCE357-3C66-4610-80ED-B9380C60E78A}"/>
              </a:ext>
            </a:extLst>
          </p:cNvPr>
          <p:cNvSpPr>
            <a:spLocks noGrp="1"/>
          </p:cNvSpPr>
          <p:nvPr>
            <p:ph type="sldNum" sz="quarter" idx="12"/>
          </p:nvPr>
        </p:nvSpPr>
        <p:spPr/>
        <p:txBody>
          <a:bodyPr/>
          <a:lstStyle/>
          <a:p>
            <a:fld id="{0BA1A07C-239A-484A-B19C-10937A2E68B8}" type="slidenum">
              <a:rPr kumimoji="1" lang="ja-JP" altLang="en-US" smtClean="0"/>
              <a:t>69</a:t>
            </a:fld>
            <a:endParaRPr kumimoji="1" lang="ja-JP" altLang="en-US"/>
          </a:p>
        </p:txBody>
      </p:sp>
      <p:cxnSp>
        <p:nvCxnSpPr>
          <p:cNvPr id="8" name="直線矢印コネクタ 7">
            <a:extLst>
              <a:ext uri="{FF2B5EF4-FFF2-40B4-BE49-F238E27FC236}">
                <a16:creationId xmlns:a16="http://schemas.microsoft.com/office/drawing/2014/main" id="{2EBD4CAD-3566-4CD0-9531-7C3C60BBF275}"/>
              </a:ext>
            </a:extLst>
          </p:cNvPr>
          <p:cNvCxnSpPr/>
          <p:nvPr/>
        </p:nvCxnSpPr>
        <p:spPr>
          <a:xfrm flipV="1">
            <a:off x="6876256" y="5010947"/>
            <a:ext cx="657225" cy="1809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3D9C67B-586E-4146-B7CC-8D513325A80F}"/>
              </a:ext>
            </a:extLst>
          </p:cNvPr>
          <p:cNvSpPr txBox="1"/>
          <p:nvPr/>
        </p:nvSpPr>
        <p:spPr>
          <a:xfrm>
            <a:off x="5442492" y="4775203"/>
            <a:ext cx="790575" cy="47148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t>2013</a:t>
            </a:r>
            <a:r>
              <a:rPr kumimoji="1" lang="ja-JP" altLang="en-US" sz="1100" dirty="0"/>
              <a:t>年比</a:t>
            </a:r>
            <a:endParaRPr kumimoji="1" lang="en-US" altLang="ja-JP" sz="1100" dirty="0"/>
          </a:p>
          <a:p>
            <a:r>
              <a:rPr kumimoji="1" lang="ja-JP" altLang="en-US" sz="1100" dirty="0"/>
              <a:t>平均</a:t>
            </a:r>
            <a:r>
              <a:rPr kumimoji="1" lang="en-US" altLang="ja-JP" sz="1100" dirty="0"/>
              <a:t>1.5</a:t>
            </a:r>
            <a:r>
              <a:rPr kumimoji="1" lang="ja-JP" altLang="en-US" sz="1100" dirty="0"/>
              <a:t>倍</a:t>
            </a:r>
          </a:p>
        </p:txBody>
      </p:sp>
      <p:sp>
        <p:nvSpPr>
          <p:cNvPr id="11" name="テキスト ボックス 9">
            <a:extLst>
              <a:ext uri="{FF2B5EF4-FFF2-40B4-BE49-F238E27FC236}">
                <a16:creationId xmlns:a16="http://schemas.microsoft.com/office/drawing/2014/main" id="{0787B42B-90E5-4144-B811-A58D7D9ABC95}"/>
              </a:ext>
            </a:extLst>
          </p:cNvPr>
          <p:cNvSpPr txBox="1"/>
          <p:nvPr/>
        </p:nvSpPr>
        <p:spPr>
          <a:xfrm>
            <a:off x="5442492" y="2248322"/>
            <a:ext cx="874517" cy="5242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t>2013</a:t>
            </a:r>
            <a:r>
              <a:rPr kumimoji="1" lang="ja-JP" altLang="en-US" sz="1100" dirty="0"/>
              <a:t>年比</a:t>
            </a:r>
            <a:endParaRPr kumimoji="1" lang="en-US" altLang="ja-JP" sz="1100" dirty="0"/>
          </a:p>
          <a:p>
            <a:r>
              <a:rPr kumimoji="1" lang="ja-JP" altLang="en-US" sz="1100" dirty="0"/>
              <a:t>平均</a:t>
            </a:r>
            <a:r>
              <a:rPr kumimoji="1" lang="en-US" altLang="ja-JP" sz="1100" dirty="0"/>
              <a:t>1.8</a:t>
            </a:r>
            <a:r>
              <a:rPr kumimoji="1" lang="ja-JP" altLang="en-US" sz="1100" dirty="0"/>
              <a:t>倍</a:t>
            </a:r>
          </a:p>
        </p:txBody>
      </p:sp>
      <p:sp>
        <p:nvSpPr>
          <p:cNvPr id="12" name="テキスト ボックス 10">
            <a:extLst>
              <a:ext uri="{FF2B5EF4-FFF2-40B4-BE49-F238E27FC236}">
                <a16:creationId xmlns:a16="http://schemas.microsoft.com/office/drawing/2014/main" id="{ED834F76-334D-4130-9658-7D12437CC895}"/>
              </a:ext>
            </a:extLst>
          </p:cNvPr>
          <p:cNvSpPr txBox="1"/>
          <p:nvPr/>
        </p:nvSpPr>
        <p:spPr>
          <a:xfrm>
            <a:off x="6580134" y="2038276"/>
            <a:ext cx="781050" cy="49537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t>2013</a:t>
            </a:r>
            <a:r>
              <a:rPr kumimoji="1" lang="ja-JP" altLang="en-US" sz="1100" dirty="0"/>
              <a:t>年比</a:t>
            </a:r>
            <a:endParaRPr kumimoji="1" lang="en-US" altLang="ja-JP" sz="1100" dirty="0"/>
          </a:p>
          <a:p>
            <a:r>
              <a:rPr kumimoji="1" lang="ja-JP" altLang="en-US" sz="1100" dirty="0"/>
              <a:t>平均</a:t>
            </a:r>
            <a:r>
              <a:rPr kumimoji="1" lang="en-US" altLang="ja-JP" sz="1100" dirty="0"/>
              <a:t>2.6</a:t>
            </a:r>
            <a:r>
              <a:rPr kumimoji="1" lang="ja-JP" altLang="en-US" sz="1100" dirty="0"/>
              <a:t>倍</a:t>
            </a:r>
          </a:p>
        </p:txBody>
      </p:sp>
      <p:graphicFrame>
        <p:nvGraphicFramePr>
          <p:cNvPr id="13" name="グラフ 12">
            <a:extLst>
              <a:ext uri="{FF2B5EF4-FFF2-40B4-BE49-F238E27FC236}">
                <a16:creationId xmlns:a16="http://schemas.microsoft.com/office/drawing/2014/main" id="{529A4EFD-4568-4B71-B235-F7635F19C224}"/>
              </a:ext>
            </a:extLst>
          </p:cNvPr>
          <p:cNvGraphicFramePr>
            <a:graphicFrameLocks/>
          </p:cNvGraphicFramePr>
          <p:nvPr>
            <p:extLst>
              <p:ext uri="{D42A27DB-BD31-4B8C-83A1-F6EECF244321}">
                <p14:modId xmlns:p14="http://schemas.microsoft.com/office/powerpoint/2010/main" val="1118087580"/>
              </p:ext>
            </p:extLst>
          </p:nvPr>
        </p:nvGraphicFramePr>
        <p:xfrm>
          <a:off x="4356575" y="1430275"/>
          <a:ext cx="3961177" cy="2376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a:extLst>
              <a:ext uri="{FF2B5EF4-FFF2-40B4-BE49-F238E27FC236}">
                <a16:creationId xmlns:a16="http://schemas.microsoft.com/office/drawing/2014/main" id="{3A0D29CA-5875-4611-91CC-ABCCAED3B29C}"/>
              </a:ext>
            </a:extLst>
          </p:cNvPr>
          <p:cNvGraphicFramePr>
            <a:graphicFrameLocks/>
          </p:cNvGraphicFramePr>
          <p:nvPr>
            <p:extLst>
              <p:ext uri="{D42A27DB-BD31-4B8C-83A1-F6EECF244321}">
                <p14:modId xmlns:p14="http://schemas.microsoft.com/office/powerpoint/2010/main" val="191400652"/>
              </p:ext>
            </p:extLst>
          </p:nvPr>
        </p:nvGraphicFramePr>
        <p:xfrm>
          <a:off x="4296678" y="3966782"/>
          <a:ext cx="4080972" cy="2559818"/>
        </p:xfrm>
        <a:graphic>
          <a:graphicData uri="http://schemas.openxmlformats.org/drawingml/2006/chart">
            <c:chart xmlns:c="http://schemas.openxmlformats.org/drawingml/2006/chart" xmlns:r="http://schemas.openxmlformats.org/officeDocument/2006/relationships" r:id="rId3"/>
          </a:graphicData>
        </a:graphic>
      </p:graphicFrame>
      <p:sp>
        <p:nvSpPr>
          <p:cNvPr id="18" name="タイトル 17">
            <a:extLst>
              <a:ext uri="{FF2B5EF4-FFF2-40B4-BE49-F238E27FC236}">
                <a16:creationId xmlns:a16="http://schemas.microsoft.com/office/drawing/2014/main" id="{76F0AEE4-1712-459D-8C3F-11069D150E29}"/>
              </a:ext>
            </a:extLst>
          </p:cNvPr>
          <p:cNvSpPr>
            <a:spLocks noGrp="1"/>
          </p:cNvSpPr>
          <p:nvPr>
            <p:ph type="title"/>
          </p:nvPr>
        </p:nvSpPr>
        <p:spPr>
          <a:xfrm>
            <a:off x="323528" y="218971"/>
            <a:ext cx="8229600" cy="1249905"/>
          </a:xfrm>
        </p:spPr>
        <p:txBody>
          <a:bodyPr>
            <a:noAutofit/>
          </a:bodyPr>
          <a:lstStyle/>
          <a:p>
            <a:br>
              <a:rPr lang="en-US" altLang="ja-JP"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世界の潮流</a:t>
            </a:r>
            <a:br>
              <a:rPr lang="en-US" altLang="ja-JP"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2030</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年と</a:t>
            </a:r>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2050</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年の原子</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力</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発電予測</a:t>
            </a:r>
            <a:b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endParaRPr lang="ja-JP" altLang="en-US" sz="2800" dirty="0"/>
          </a:p>
        </p:txBody>
      </p:sp>
    </p:spTree>
    <p:extLst>
      <p:ext uri="{BB962C8B-B14F-4D97-AF65-F5344CB8AC3E}">
        <p14:creationId xmlns:p14="http://schemas.microsoft.com/office/powerpoint/2010/main" val="36913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不安定な太陽光、風力を補う</a:t>
            </a:r>
            <a:r>
              <a:rPr lang="ja-JP" altLang="en-US"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ため</a:t>
            </a:r>
            <a:br>
              <a:rPr lang="en-US"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b="1"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火力、原子力の電気を必要とする</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971600" y="1830387"/>
            <a:ext cx="6984776" cy="4525963"/>
          </a:xfrm>
        </p:spPr>
        <p:txBody>
          <a:bodyPr>
            <a:normAutofit/>
          </a:bodyPr>
          <a:lstStyle/>
          <a:p>
            <a:r>
              <a:rPr lang="ja-JP" altLang="ja-JP" sz="2000" b="1" dirty="0"/>
              <a:t>再生可能エネルギーには水力、地熱、バイオマス等の安定な電</a:t>
            </a:r>
            <a:r>
              <a:rPr lang="ja-JP" altLang="en-US" sz="2000" b="1" dirty="0"/>
              <a:t>源</a:t>
            </a:r>
            <a:r>
              <a:rPr lang="ja-JP" altLang="ja-JP" sz="2000" b="1" dirty="0"/>
              <a:t>もあるが、</a:t>
            </a:r>
            <a:r>
              <a:rPr lang="ja-JP" altLang="en-US" sz="2000" b="1" dirty="0"/>
              <a:t>狭い国土</a:t>
            </a:r>
            <a:r>
              <a:rPr lang="ja-JP" altLang="ja-JP" sz="2000" b="1" dirty="0"/>
              <a:t>では開発</a:t>
            </a:r>
            <a:r>
              <a:rPr lang="ja-JP" altLang="en-US" sz="2000" b="1" dirty="0"/>
              <a:t>が限られ大きな河川の水力は開発し尽されている</a:t>
            </a:r>
            <a:endParaRPr lang="ja-JP" altLang="ja-JP" sz="2000" dirty="0"/>
          </a:p>
          <a:p>
            <a:r>
              <a:rPr lang="ja-JP" altLang="ja-JP" sz="2000" b="1" dirty="0"/>
              <a:t>太陽光、風力が安定な電気を供給するには蓄電設備を自ら備えねばならないが、大容量で経済的な蓄電設備は現状で</a:t>
            </a:r>
            <a:r>
              <a:rPr lang="ja-JP" altLang="en-US" sz="2000" b="1" dirty="0"/>
              <a:t>は</a:t>
            </a:r>
            <a:r>
              <a:rPr lang="ja-JP" altLang="ja-JP" sz="2000" b="1" dirty="0"/>
              <a:t>見当たらない</a:t>
            </a:r>
            <a:endParaRPr lang="ja-JP" altLang="ja-JP" sz="2000" dirty="0"/>
          </a:p>
          <a:p>
            <a:r>
              <a:rPr lang="ja-JP" altLang="ja-JP" sz="2000" b="1" dirty="0"/>
              <a:t>太陽光、風力からの電気では常時全ての需要を満たすことができないので、火力や原子力等の制御可能で安定かつ</a:t>
            </a:r>
            <a:r>
              <a:rPr lang="ja-JP" altLang="en-US" sz="2000" b="1" dirty="0"/>
              <a:t>　</a:t>
            </a:r>
            <a:r>
              <a:rPr lang="ja-JP" altLang="ja-JP" sz="2000" b="1" dirty="0"/>
              <a:t>大容量の電気を必要とする</a:t>
            </a:r>
            <a:endParaRPr lang="en-US" altLang="ja-JP" sz="2000" b="1" dirty="0"/>
          </a:p>
          <a:p>
            <a:r>
              <a:rPr lang="ja-JP" altLang="en-US" sz="2000" b="1" dirty="0"/>
              <a:t>太陽光、風力は既存の火力、原子力を代替できないので、既存の発電設備に追加で設置されることになる　その結果　過大な発電設備の淘汰が必要となり、退役の最初の候補は太陽光、風力になるだろう</a:t>
            </a:r>
            <a:endParaRPr lang="ja-JP" altLang="ja-JP" sz="2000" dirty="0"/>
          </a:p>
          <a:p>
            <a:endParaRPr kumimoji="1" lang="en-US"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a:t>
            </a:fld>
            <a:endParaRPr kumimoji="1" lang="ja-JP" altLang="en-US"/>
          </a:p>
        </p:txBody>
      </p:sp>
    </p:spTree>
    <p:extLst>
      <p:ext uri="{BB962C8B-B14F-4D97-AF65-F5344CB8AC3E}">
        <p14:creationId xmlns:p14="http://schemas.microsoft.com/office/powerpoint/2010/main" val="40922504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欧米先進国の原子力開発は停滞気味と言われるが</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アジア諸国を中心に原子力推進の潮流は強い</a:t>
            </a:r>
          </a:p>
        </p:txBody>
      </p:sp>
      <p:sp>
        <p:nvSpPr>
          <p:cNvPr id="3" name="コンテンツ プレースホルダー 2"/>
          <p:cNvSpPr>
            <a:spLocks noGrp="1"/>
          </p:cNvSpPr>
          <p:nvPr>
            <p:ph idx="1"/>
          </p:nvPr>
        </p:nvSpPr>
        <p:spPr>
          <a:xfrm>
            <a:off x="1007604" y="1844824"/>
            <a:ext cx="7128792" cy="4525963"/>
          </a:xfrm>
        </p:spPr>
        <p:txBody>
          <a:bodyPr>
            <a:normAutofit/>
          </a:bodyPr>
          <a:lstStyle/>
          <a:p>
            <a:r>
              <a:rPr lang="ja-JP" altLang="ja-JP" sz="2000" b="1" dirty="0"/>
              <a:t>世界で現在運転中の原発は</a:t>
            </a:r>
            <a:r>
              <a:rPr lang="en-US" altLang="ja-JP" sz="2000" b="1" dirty="0"/>
              <a:t>439</a:t>
            </a:r>
            <a:r>
              <a:rPr lang="ja-JP" altLang="ja-JP" sz="2000" b="1" dirty="0"/>
              <a:t>基</a:t>
            </a:r>
            <a:r>
              <a:rPr lang="en-US" altLang="ja-JP" sz="2000" b="1" dirty="0"/>
              <a:t>4</a:t>
            </a:r>
            <a:r>
              <a:rPr lang="ja-JP" altLang="ja-JP" sz="2000" b="1" dirty="0"/>
              <a:t>億</a:t>
            </a:r>
            <a:r>
              <a:rPr lang="en-US" altLang="ja-JP" sz="2000" b="1" dirty="0"/>
              <a:t>600</a:t>
            </a:r>
            <a:r>
              <a:rPr lang="ja-JP" altLang="ja-JP" sz="2000" b="1" dirty="0"/>
              <a:t>万</a:t>
            </a:r>
            <a:r>
              <a:rPr lang="en-US" altLang="ja-JP" sz="2000" b="1" dirty="0"/>
              <a:t>kw</a:t>
            </a:r>
            <a:r>
              <a:rPr lang="ja-JP" altLang="ja-JP" sz="2000" b="1" dirty="0"/>
              <a:t>で過去</a:t>
            </a:r>
            <a:r>
              <a:rPr lang="en-US" altLang="ja-JP" sz="2000" b="1" dirty="0"/>
              <a:t>1</a:t>
            </a:r>
            <a:r>
              <a:rPr lang="ja-JP" altLang="ja-JP" sz="2000" b="1" dirty="0"/>
              <a:t>年間に</a:t>
            </a:r>
            <a:r>
              <a:rPr lang="en-US" altLang="ja-JP" sz="2000" b="1" dirty="0"/>
              <a:t>8</a:t>
            </a:r>
            <a:r>
              <a:rPr lang="ja-JP" altLang="ja-JP" sz="2000" b="1" dirty="0"/>
              <a:t>基が運転開始した（中国</a:t>
            </a:r>
            <a:r>
              <a:rPr lang="en-US" altLang="ja-JP" sz="2000" b="1" dirty="0"/>
              <a:t>5</a:t>
            </a:r>
            <a:r>
              <a:rPr lang="ja-JP" altLang="ja-JP" sz="2000" b="1" dirty="0"/>
              <a:t>基、米国、韓国、ロシア各</a:t>
            </a:r>
            <a:r>
              <a:rPr lang="en-US" altLang="ja-JP" sz="2000" b="1" dirty="0"/>
              <a:t>1</a:t>
            </a:r>
            <a:r>
              <a:rPr lang="ja-JP" altLang="ja-JP" sz="2000" b="1" dirty="0"/>
              <a:t>基）</a:t>
            </a:r>
            <a:endParaRPr lang="en-US" altLang="ja-JP" sz="2000" b="1" dirty="0"/>
          </a:p>
          <a:p>
            <a:r>
              <a:rPr lang="ja-JP" altLang="ja-JP" sz="2000" b="1" dirty="0"/>
              <a:t>新規に建設着工した原発は中国で</a:t>
            </a:r>
            <a:r>
              <a:rPr lang="en-US" altLang="ja-JP" sz="2000" b="1" dirty="0"/>
              <a:t>3</a:t>
            </a:r>
            <a:r>
              <a:rPr lang="ja-JP" altLang="ja-JP" sz="2000" b="1" dirty="0"/>
              <a:t>基、パキスタン</a:t>
            </a:r>
            <a:r>
              <a:rPr lang="en-US" altLang="ja-JP" sz="2000" b="1" dirty="0"/>
              <a:t>1</a:t>
            </a:r>
            <a:r>
              <a:rPr lang="ja-JP" altLang="ja-JP" sz="2000" b="1" dirty="0"/>
              <a:t>基で現在建設中の世界の原発は</a:t>
            </a:r>
            <a:r>
              <a:rPr lang="en-US" altLang="ja-JP" sz="2000" b="1" dirty="0"/>
              <a:t>69</a:t>
            </a:r>
            <a:r>
              <a:rPr lang="ja-JP" altLang="ja-JP" sz="2000" b="1" dirty="0"/>
              <a:t>基、</a:t>
            </a:r>
            <a:r>
              <a:rPr lang="en-US" altLang="ja-JP" sz="2000" b="1" dirty="0"/>
              <a:t>7,290</a:t>
            </a:r>
            <a:r>
              <a:rPr lang="ja-JP" altLang="ja-JP" sz="2000" b="1" dirty="0"/>
              <a:t>万</a:t>
            </a:r>
            <a:r>
              <a:rPr lang="en-US" altLang="ja-JP" sz="2000" b="1" dirty="0"/>
              <a:t>kw</a:t>
            </a:r>
            <a:r>
              <a:rPr lang="ja-JP" altLang="ja-JP" sz="2000" b="1" dirty="0"/>
              <a:t>である</a:t>
            </a:r>
            <a:endParaRPr lang="ja-JP" altLang="ja-JP" sz="2000" dirty="0"/>
          </a:p>
          <a:p>
            <a:r>
              <a:rPr lang="ja-JP" altLang="ja-JP" sz="2000" b="1" dirty="0"/>
              <a:t>新設計画の進展も見込まれ、世界各国で</a:t>
            </a:r>
            <a:r>
              <a:rPr lang="en-US" altLang="ja-JP" sz="2000" b="1" dirty="0"/>
              <a:t>98</a:t>
            </a:r>
            <a:r>
              <a:rPr lang="ja-JP" altLang="ja-JP" sz="2000" b="1" dirty="0"/>
              <a:t>基、</a:t>
            </a:r>
            <a:r>
              <a:rPr lang="en-US" altLang="ja-JP" sz="2000" b="1" dirty="0"/>
              <a:t>1</a:t>
            </a:r>
            <a:r>
              <a:rPr lang="ja-JP" altLang="ja-JP" sz="2000" b="1" dirty="0"/>
              <a:t>億</a:t>
            </a:r>
            <a:r>
              <a:rPr lang="en-US" altLang="ja-JP" sz="2000" b="1" dirty="0"/>
              <a:t>1,116</a:t>
            </a:r>
            <a:r>
              <a:rPr lang="ja-JP" altLang="ja-JP" sz="2000" b="1" dirty="0"/>
              <a:t>万</a:t>
            </a:r>
            <a:r>
              <a:rPr lang="en-US" altLang="ja-JP" sz="2000" b="1" dirty="0"/>
              <a:t>kw</a:t>
            </a:r>
            <a:r>
              <a:rPr lang="ja-JP" altLang="ja-JP" sz="2000" b="1" dirty="0"/>
              <a:t>の新規建設が計画されている。</a:t>
            </a:r>
            <a:endParaRPr lang="ja-JP" altLang="ja-JP" sz="2000" dirty="0"/>
          </a:p>
          <a:p>
            <a:r>
              <a:rPr lang="ja-JP" altLang="ja-JP" sz="2000" b="1" dirty="0"/>
              <a:t>世界では原子力発電は必要欠くべからざるものとして認識され、脱原発に向かっている国はほんの一部のみで、明らかに世界の潮流は原子力推進へと鮮明に向かっている</a:t>
            </a:r>
            <a:endParaRPr lang="ja-JP" altLang="ja-JP" sz="2000" dirty="0"/>
          </a:p>
          <a:p>
            <a:endParaRPr lang="ja-JP" altLang="en-US"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70</a:t>
            </a:fld>
            <a:endParaRPr kumimoji="1" lang="ja-JP" altLang="en-US"/>
          </a:p>
        </p:txBody>
      </p:sp>
    </p:spTree>
    <p:extLst>
      <p:ext uri="{BB962C8B-B14F-4D97-AF65-F5344CB8AC3E}">
        <p14:creationId xmlns:p14="http://schemas.microsoft.com/office/powerpoint/2010/main" val="1884621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63"/>
          <p:cNvSpPr>
            <a:spLocks noChangeArrowheads="1"/>
          </p:cNvSpPr>
          <p:nvPr/>
        </p:nvSpPr>
        <p:spPr bwMode="auto">
          <a:xfrm>
            <a:off x="111125" y="5126038"/>
            <a:ext cx="1674813" cy="1036637"/>
          </a:xfrm>
          <a:prstGeom prst="foldedCorner">
            <a:avLst>
              <a:gd name="adj" fmla="val 12500"/>
            </a:avLst>
          </a:prstGeom>
          <a:solidFill>
            <a:srgbClr val="E6E6E6"/>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pic>
        <p:nvPicPr>
          <p:cNvPr id="33795"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2463800"/>
            <a:ext cx="64611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Oval 159"/>
          <p:cNvSpPr>
            <a:spLocks noChangeArrowheads="1"/>
          </p:cNvSpPr>
          <p:nvPr/>
        </p:nvSpPr>
        <p:spPr bwMode="auto">
          <a:xfrm rot="1134011">
            <a:off x="6008688" y="2662238"/>
            <a:ext cx="1962150" cy="958850"/>
          </a:xfrm>
          <a:prstGeom prst="ellipse">
            <a:avLst/>
          </a:prstGeom>
          <a:solidFill>
            <a:srgbClr val="FFCCFF">
              <a:alpha val="39999"/>
            </a:srgbClr>
          </a:solidFill>
          <a:ln w="28575">
            <a:solidFill>
              <a:schemeClr val="accent2"/>
            </a:solidFill>
            <a:prstDash val="dash"/>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797" name="Oval 161"/>
          <p:cNvSpPr>
            <a:spLocks noChangeArrowheads="1"/>
          </p:cNvSpPr>
          <p:nvPr/>
        </p:nvSpPr>
        <p:spPr bwMode="auto">
          <a:xfrm rot="-1316095">
            <a:off x="2551113" y="2716213"/>
            <a:ext cx="1946275" cy="631825"/>
          </a:xfrm>
          <a:prstGeom prst="ellipse">
            <a:avLst/>
          </a:prstGeom>
          <a:solidFill>
            <a:srgbClr val="FFCCFF">
              <a:alpha val="39999"/>
            </a:srgbClr>
          </a:solidFill>
          <a:ln w="28575">
            <a:solidFill>
              <a:schemeClr val="accent2"/>
            </a:solidFill>
            <a:prstDash val="dash"/>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798" name="Oval 164"/>
          <p:cNvSpPr>
            <a:spLocks noChangeArrowheads="1"/>
          </p:cNvSpPr>
          <p:nvPr/>
        </p:nvSpPr>
        <p:spPr bwMode="auto">
          <a:xfrm>
            <a:off x="3789363" y="2924175"/>
            <a:ext cx="2052637" cy="1444625"/>
          </a:xfrm>
          <a:prstGeom prst="ellipse">
            <a:avLst/>
          </a:prstGeom>
          <a:solidFill>
            <a:srgbClr val="FFCCFF">
              <a:alpha val="39999"/>
            </a:srgbClr>
          </a:solidFill>
          <a:ln w="28575">
            <a:solidFill>
              <a:schemeClr val="accent2"/>
            </a:solidFill>
            <a:prstDash val="dash"/>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799" name="AutoShape 66"/>
          <p:cNvSpPr>
            <a:spLocks noChangeArrowheads="1"/>
          </p:cNvSpPr>
          <p:nvPr/>
        </p:nvSpPr>
        <p:spPr bwMode="auto">
          <a:xfrm>
            <a:off x="823913" y="2354263"/>
            <a:ext cx="1550987" cy="681037"/>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0" name="テキスト ボックス 5"/>
          <p:cNvSpPr txBox="1">
            <a:spLocks noChangeArrowheads="1"/>
          </p:cNvSpPr>
          <p:nvPr/>
        </p:nvSpPr>
        <p:spPr bwMode="auto">
          <a:xfrm>
            <a:off x="863600" y="2362200"/>
            <a:ext cx="958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イギリス</a:t>
            </a:r>
          </a:p>
        </p:txBody>
      </p:sp>
      <p:sp>
        <p:nvSpPr>
          <p:cNvPr id="33801" name="Text Box 72"/>
          <p:cNvSpPr txBox="1">
            <a:spLocks noChangeArrowheads="1"/>
          </p:cNvSpPr>
          <p:nvPr/>
        </p:nvSpPr>
        <p:spPr bwMode="auto">
          <a:xfrm>
            <a:off x="777875" y="2600325"/>
            <a:ext cx="16843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dirty="0">
                <a:latin typeface="ＭＳ Ｐゴシック" panose="020B0600070205080204" pitchFamily="50" charset="-128"/>
              </a:rPr>
              <a:t>2030</a:t>
            </a:r>
            <a:r>
              <a:rPr lang="ja-JP" altLang="en-US" sz="1400" b="1" dirty="0">
                <a:latin typeface="ＭＳ Ｐゴシック" panose="020B0600070205080204" pitchFamily="50" charset="-128"/>
              </a:rPr>
              <a:t>年までに</a:t>
            </a:r>
          </a:p>
          <a:p>
            <a:pPr eaLnBrk="1" hangingPunct="1">
              <a:lnSpc>
                <a:spcPct val="85000"/>
              </a:lnSpc>
              <a:spcBef>
                <a:spcPct val="0"/>
              </a:spcBef>
              <a:buClrTx/>
              <a:buFontTx/>
              <a:buNone/>
            </a:pPr>
            <a:r>
              <a:rPr lang="en-US" altLang="ja-JP" sz="1600" b="1" dirty="0">
                <a:solidFill>
                  <a:srgbClr val="CC3300"/>
                </a:solidFill>
                <a:latin typeface="ＭＳ Ｐゴシック" panose="020B0600070205080204" pitchFamily="50" charset="-128"/>
              </a:rPr>
              <a:t>10</a:t>
            </a:r>
            <a:r>
              <a:rPr lang="ja-JP" altLang="en-US" sz="1600" b="1" dirty="0">
                <a:solidFill>
                  <a:srgbClr val="CC3300"/>
                </a:solidFill>
                <a:latin typeface="ＭＳ Ｐゴシック" panose="020B0600070205080204" pitchFamily="50" charset="-128"/>
              </a:rPr>
              <a:t>基～</a:t>
            </a:r>
            <a:r>
              <a:rPr lang="en-US" altLang="ja-JP" sz="1600" b="1" dirty="0">
                <a:solidFill>
                  <a:srgbClr val="CC3300"/>
                </a:solidFill>
                <a:latin typeface="ＭＳ Ｐゴシック" panose="020B0600070205080204" pitchFamily="50" charset="-128"/>
              </a:rPr>
              <a:t>20</a:t>
            </a:r>
            <a:r>
              <a:rPr lang="ja-JP" altLang="en-US" sz="1600" b="1" dirty="0">
                <a:solidFill>
                  <a:srgbClr val="CC3300"/>
                </a:solidFill>
                <a:latin typeface="ＭＳ Ｐゴシック" panose="020B0600070205080204" pitchFamily="50" charset="-128"/>
              </a:rPr>
              <a:t>基</a:t>
            </a:r>
            <a:endParaRPr lang="ja-JP" altLang="en-US" sz="1600" dirty="0">
              <a:latin typeface="ＭＳ Ｐゴシック" panose="020B0600070205080204" pitchFamily="50" charset="-128"/>
            </a:endParaRPr>
          </a:p>
        </p:txBody>
      </p:sp>
      <p:sp>
        <p:nvSpPr>
          <p:cNvPr id="33802" name="Oval 90"/>
          <p:cNvSpPr>
            <a:spLocks noChangeArrowheads="1"/>
          </p:cNvSpPr>
          <p:nvPr/>
        </p:nvSpPr>
        <p:spPr bwMode="auto">
          <a:xfrm>
            <a:off x="3502025" y="3435350"/>
            <a:ext cx="127000" cy="1206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3" name="Oval 91"/>
          <p:cNvSpPr>
            <a:spLocks noChangeArrowheads="1"/>
          </p:cNvSpPr>
          <p:nvPr/>
        </p:nvSpPr>
        <p:spPr bwMode="auto">
          <a:xfrm>
            <a:off x="4443413" y="4149725"/>
            <a:ext cx="125412" cy="1206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4" name="Oval 92"/>
          <p:cNvSpPr>
            <a:spLocks noChangeArrowheads="1"/>
          </p:cNvSpPr>
          <p:nvPr/>
        </p:nvSpPr>
        <p:spPr bwMode="auto">
          <a:xfrm>
            <a:off x="4375150" y="3738563"/>
            <a:ext cx="125413" cy="1222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5" name="Oval 93"/>
          <p:cNvSpPr>
            <a:spLocks noChangeArrowheads="1"/>
          </p:cNvSpPr>
          <p:nvPr/>
        </p:nvSpPr>
        <p:spPr bwMode="auto">
          <a:xfrm>
            <a:off x="4411663" y="3033713"/>
            <a:ext cx="125412" cy="1222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6" name="Oval 94"/>
          <p:cNvSpPr>
            <a:spLocks noChangeArrowheads="1"/>
          </p:cNvSpPr>
          <p:nvPr/>
        </p:nvSpPr>
        <p:spPr bwMode="auto">
          <a:xfrm>
            <a:off x="3768725" y="2854325"/>
            <a:ext cx="125413" cy="12223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7" name="Oval 95"/>
          <p:cNvSpPr>
            <a:spLocks noChangeArrowheads="1"/>
          </p:cNvSpPr>
          <p:nvPr/>
        </p:nvSpPr>
        <p:spPr bwMode="auto">
          <a:xfrm>
            <a:off x="3929063" y="3506788"/>
            <a:ext cx="125412" cy="1222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8" name="Oval 96"/>
          <p:cNvSpPr>
            <a:spLocks noChangeArrowheads="1"/>
          </p:cNvSpPr>
          <p:nvPr/>
        </p:nvSpPr>
        <p:spPr bwMode="auto">
          <a:xfrm>
            <a:off x="3335338" y="3175000"/>
            <a:ext cx="125412" cy="12223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09" name="Oval 97"/>
          <p:cNvSpPr>
            <a:spLocks noChangeArrowheads="1"/>
          </p:cNvSpPr>
          <p:nvPr/>
        </p:nvSpPr>
        <p:spPr bwMode="auto">
          <a:xfrm>
            <a:off x="7162800" y="3186113"/>
            <a:ext cx="125413" cy="1206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10" name="Oval 102"/>
          <p:cNvSpPr>
            <a:spLocks noChangeArrowheads="1"/>
          </p:cNvSpPr>
          <p:nvPr/>
        </p:nvSpPr>
        <p:spPr bwMode="auto">
          <a:xfrm>
            <a:off x="3151188" y="2897188"/>
            <a:ext cx="127000" cy="1222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11" name="Line 104"/>
          <p:cNvSpPr>
            <a:spLocks noChangeShapeType="1"/>
          </p:cNvSpPr>
          <p:nvPr/>
        </p:nvSpPr>
        <p:spPr bwMode="auto">
          <a:xfrm>
            <a:off x="4533900" y="4225925"/>
            <a:ext cx="1436688" cy="12842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2" name="Line 106"/>
          <p:cNvSpPr>
            <a:spLocks noChangeShapeType="1"/>
          </p:cNvSpPr>
          <p:nvPr/>
        </p:nvSpPr>
        <p:spPr bwMode="auto">
          <a:xfrm flipV="1">
            <a:off x="2879725" y="3562350"/>
            <a:ext cx="1106488" cy="17573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3" name="Line 107"/>
          <p:cNvSpPr>
            <a:spLocks noChangeShapeType="1"/>
          </p:cNvSpPr>
          <p:nvPr/>
        </p:nvSpPr>
        <p:spPr bwMode="auto">
          <a:xfrm>
            <a:off x="2719388" y="2314575"/>
            <a:ext cx="488950" cy="6270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4" name="Line 108"/>
          <p:cNvSpPr>
            <a:spLocks noChangeShapeType="1"/>
          </p:cNvSpPr>
          <p:nvPr/>
        </p:nvSpPr>
        <p:spPr bwMode="auto">
          <a:xfrm flipV="1">
            <a:off x="2638425" y="3486150"/>
            <a:ext cx="933450" cy="111442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5" name="Line 109"/>
          <p:cNvSpPr>
            <a:spLocks noChangeShapeType="1"/>
          </p:cNvSpPr>
          <p:nvPr/>
        </p:nvSpPr>
        <p:spPr bwMode="auto">
          <a:xfrm flipV="1">
            <a:off x="2349500" y="3252788"/>
            <a:ext cx="1031875" cy="11906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6" name="Line 110"/>
          <p:cNvSpPr>
            <a:spLocks noChangeShapeType="1"/>
          </p:cNvSpPr>
          <p:nvPr/>
        </p:nvSpPr>
        <p:spPr bwMode="auto">
          <a:xfrm>
            <a:off x="3756025" y="2000250"/>
            <a:ext cx="69850" cy="9096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7" name="Line 112"/>
          <p:cNvSpPr>
            <a:spLocks noChangeShapeType="1"/>
          </p:cNvSpPr>
          <p:nvPr/>
        </p:nvSpPr>
        <p:spPr bwMode="auto">
          <a:xfrm flipH="1" flipV="1">
            <a:off x="4443413" y="3806825"/>
            <a:ext cx="1811337" cy="7016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18" name="AutoShape 65"/>
          <p:cNvSpPr>
            <a:spLocks noChangeArrowheads="1"/>
          </p:cNvSpPr>
          <p:nvPr/>
        </p:nvSpPr>
        <p:spPr bwMode="auto">
          <a:xfrm>
            <a:off x="892175" y="3482975"/>
            <a:ext cx="1539875" cy="688975"/>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19" name="テキスト ボックス 17"/>
          <p:cNvSpPr txBox="1">
            <a:spLocks noChangeArrowheads="1"/>
          </p:cNvSpPr>
          <p:nvPr/>
        </p:nvSpPr>
        <p:spPr bwMode="auto">
          <a:xfrm>
            <a:off x="1016000" y="3517900"/>
            <a:ext cx="8016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Ｐゴシック" panose="020B0600070205080204" pitchFamily="50" charset="-128"/>
              </a:rPr>
              <a:t>トルコ</a:t>
            </a:r>
          </a:p>
        </p:txBody>
      </p:sp>
      <p:sp>
        <p:nvSpPr>
          <p:cNvPr id="33820" name="Text Box 114"/>
          <p:cNvSpPr txBox="1">
            <a:spLocks noChangeArrowheads="1"/>
          </p:cNvSpPr>
          <p:nvPr/>
        </p:nvSpPr>
        <p:spPr bwMode="auto">
          <a:xfrm>
            <a:off x="914400" y="3722688"/>
            <a:ext cx="1552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dirty="0">
                <a:latin typeface="ＭＳ Ｐゴシック" panose="020B0600070205080204" pitchFamily="50" charset="-128"/>
              </a:rPr>
              <a:t>2020</a:t>
            </a:r>
            <a:r>
              <a:rPr lang="ja-JP" altLang="en-US" sz="1400" b="1" dirty="0">
                <a:latin typeface="ＭＳ Ｐゴシック" panose="020B0600070205080204" pitchFamily="50" charset="-128"/>
              </a:rPr>
              <a:t>年までに</a:t>
            </a:r>
            <a:r>
              <a:rPr lang="ja-JP" altLang="en-US" sz="1600" b="1" dirty="0">
                <a:solidFill>
                  <a:srgbClr val="CC3300"/>
                </a:solidFill>
                <a:latin typeface="ＭＳ Ｐゴシック" panose="020B0600070205080204" pitchFamily="50" charset="-128"/>
              </a:rPr>
              <a:t>５基</a:t>
            </a:r>
          </a:p>
          <a:p>
            <a:pPr eaLnBrk="1" hangingPunct="1">
              <a:lnSpc>
                <a:spcPct val="85000"/>
              </a:lnSpc>
              <a:spcBef>
                <a:spcPct val="0"/>
              </a:spcBef>
              <a:buClrTx/>
              <a:buFontTx/>
              <a:buNone/>
            </a:pPr>
            <a:r>
              <a:rPr lang="ja-JP" altLang="en-US" sz="1600" dirty="0">
                <a:latin typeface="ＭＳ Ｐゴシック" panose="020B0600070205080204" pitchFamily="50" charset="-128"/>
              </a:rPr>
              <a:t>（計</a:t>
            </a:r>
            <a:r>
              <a:rPr lang="en-US" altLang="ja-JP" sz="1600" dirty="0">
                <a:latin typeface="ＭＳ Ｐゴシック" panose="020B0600070205080204" pitchFamily="50" charset="-128"/>
              </a:rPr>
              <a:t>540</a:t>
            </a:r>
            <a:r>
              <a:rPr lang="ja-JP" altLang="en-US" sz="1600" dirty="0">
                <a:latin typeface="ＭＳ Ｐゴシック" panose="020B0600070205080204" pitchFamily="50" charset="-128"/>
              </a:rPr>
              <a:t>万</a:t>
            </a:r>
            <a:r>
              <a:rPr lang="en-US" altLang="ja-JP" sz="1600" dirty="0">
                <a:latin typeface="ＭＳ Ｐゴシック" panose="020B0600070205080204" pitchFamily="50" charset="-128"/>
              </a:rPr>
              <a:t>kW</a:t>
            </a:r>
            <a:r>
              <a:rPr lang="ja-JP" altLang="en-US" sz="1600" dirty="0">
                <a:latin typeface="ＭＳ Ｐゴシック" panose="020B0600070205080204" pitchFamily="50" charset="-128"/>
              </a:rPr>
              <a:t>）</a:t>
            </a:r>
          </a:p>
        </p:txBody>
      </p:sp>
      <p:sp>
        <p:nvSpPr>
          <p:cNvPr id="33821" name="AutoShape 67"/>
          <p:cNvSpPr>
            <a:spLocks noChangeArrowheads="1"/>
          </p:cNvSpPr>
          <p:nvPr/>
        </p:nvSpPr>
        <p:spPr bwMode="auto">
          <a:xfrm>
            <a:off x="3209925" y="1592263"/>
            <a:ext cx="1481138" cy="703262"/>
          </a:xfrm>
          <a:prstGeom prst="foldedCorner">
            <a:avLst>
              <a:gd name="adj" fmla="val 19602"/>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22" name="テキスト ボックス 5"/>
          <p:cNvSpPr txBox="1">
            <a:spLocks noChangeArrowheads="1"/>
          </p:cNvSpPr>
          <p:nvPr/>
        </p:nvSpPr>
        <p:spPr bwMode="auto">
          <a:xfrm>
            <a:off x="3225800" y="1579563"/>
            <a:ext cx="849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ロシア</a:t>
            </a:r>
          </a:p>
        </p:txBody>
      </p:sp>
      <p:sp>
        <p:nvSpPr>
          <p:cNvPr id="33823" name="Text Box 115"/>
          <p:cNvSpPr txBox="1">
            <a:spLocks noChangeArrowheads="1"/>
          </p:cNvSpPr>
          <p:nvPr/>
        </p:nvSpPr>
        <p:spPr bwMode="auto">
          <a:xfrm>
            <a:off x="3213100" y="1762125"/>
            <a:ext cx="1603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dirty="0">
                <a:latin typeface="ＭＳ Ｐゴシック" panose="020B0600070205080204" pitchFamily="50" charset="-128"/>
              </a:rPr>
              <a:t>2020</a:t>
            </a:r>
            <a:r>
              <a:rPr lang="ja-JP" altLang="en-US" sz="1400" b="1" dirty="0">
                <a:latin typeface="ＭＳ Ｐゴシック" panose="020B0600070205080204" pitchFamily="50" charset="-128"/>
              </a:rPr>
              <a:t>年までに</a:t>
            </a:r>
            <a:r>
              <a:rPr lang="en-US" altLang="ja-JP" sz="1600" b="1" dirty="0">
                <a:solidFill>
                  <a:srgbClr val="CC3300"/>
                </a:solidFill>
                <a:latin typeface="ＭＳ Ｐゴシック" panose="020B0600070205080204" pitchFamily="50" charset="-128"/>
              </a:rPr>
              <a:t>21</a:t>
            </a:r>
            <a:r>
              <a:rPr lang="ja-JP" altLang="en-US" sz="1600" b="1" dirty="0">
                <a:solidFill>
                  <a:srgbClr val="CC3300"/>
                </a:solidFill>
                <a:latin typeface="ＭＳ Ｐゴシック" panose="020B0600070205080204" pitchFamily="50" charset="-128"/>
              </a:rPr>
              <a:t>基</a:t>
            </a:r>
            <a:r>
              <a:rPr lang="ja-JP" altLang="en-US" sz="1400" dirty="0">
                <a:latin typeface="ＭＳ Ｐゴシック" panose="020B0600070205080204" pitchFamily="50" charset="-128"/>
              </a:rPr>
              <a:t>（計</a:t>
            </a:r>
            <a:r>
              <a:rPr lang="en-US" altLang="ja-JP" sz="1400" dirty="0">
                <a:latin typeface="ＭＳ Ｐゴシック" panose="020B0600070205080204" pitchFamily="50" charset="-128"/>
              </a:rPr>
              <a:t>2,100</a:t>
            </a:r>
            <a:r>
              <a:rPr lang="ja-JP" altLang="en-US" sz="1400" dirty="0">
                <a:latin typeface="ＭＳ Ｐゴシック" panose="020B0600070205080204" pitchFamily="50" charset="-128"/>
              </a:rPr>
              <a:t>万</a:t>
            </a:r>
            <a:r>
              <a:rPr lang="en-US" altLang="ja-JP" sz="1400" dirty="0">
                <a:latin typeface="ＭＳ Ｐゴシック" panose="020B0600070205080204" pitchFamily="50" charset="-128"/>
              </a:rPr>
              <a:t>kW</a:t>
            </a:r>
            <a:r>
              <a:rPr lang="ja-JP" altLang="en-US" sz="1400" dirty="0">
                <a:latin typeface="ＭＳ Ｐゴシック" panose="020B0600070205080204" pitchFamily="50" charset="-128"/>
              </a:rPr>
              <a:t>）</a:t>
            </a:r>
          </a:p>
        </p:txBody>
      </p:sp>
      <p:sp>
        <p:nvSpPr>
          <p:cNvPr id="33824" name="Line 118"/>
          <p:cNvSpPr>
            <a:spLocks noChangeShapeType="1"/>
          </p:cNvSpPr>
          <p:nvPr/>
        </p:nvSpPr>
        <p:spPr bwMode="auto">
          <a:xfrm flipV="1">
            <a:off x="4483100" y="1952625"/>
            <a:ext cx="852488" cy="115887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25" name="Line 126"/>
          <p:cNvSpPr>
            <a:spLocks noChangeShapeType="1"/>
          </p:cNvSpPr>
          <p:nvPr/>
        </p:nvSpPr>
        <p:spPr bwMode="auto">
          <a:xfrm flipV="1">
            <a:off x="7258050" y="2868613"/>
            <a:ext cx="465138" cy="35401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26" name="Oval 127"/>
          <p:cNvSpPr>
            <a:spLocks noChangeArrowheads="1"/>
          </p:cNvSpPr>
          <p:nvPr/>
        </p:nvSpPr>
        <p:spPr bwMode="auto">
          <a:xfrm>
            <a:off x="4968875" y="3219450"/>
            <a:ext cx="125413" cy="122238"/>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27" name="Line 128"/>
          <p:cNvSpPr>
            <a:spLocks noChangeShapeType="1"/>
          </p:cNvSpPr>
          <p:nvPr/>
        </p:nvSpPr>
        <p:spPr bwMode="auto">
          <a:xfrm>
            <a:off x="5048250" y="3287713"/>
            <a:ext cx="371475" cy="13335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28" name="AutoShape 129"/>
          <p:cNvSpPr>
            <a:spLocks noChangeArrowheads="1"/>
          </p:cNvSpPr>
          <p:nvPr/>
        </p:nvSpPr>
        <p:spPr bwMode="auto">
          <a:xfrm>
            <a:off x="5146675" y="3198813"/>
            <a:ext cx="1239838" cy="647700"/>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29" name="テキスト ボックス 5"/>
          <p:cNvSpPr txBox="1">
            <a:spLocks noChangeArrowheads="1"/>
          </p:cNvSpPr>
          <p:nvPr/>
        </p:nvSpPr>
        <p:spPr bwMode="auto">
          <a:xfrm>
            <a:off x="5262563" y="3179763"/>
            <a:ext cx="692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000" b="1">
                <a:solidFill>
                  <a:srgbClr val="3366FF"/>
                </a:solidFill>
                <a:latin typeface="ＭＳ ゴシック" panose="020B0609070205080204" pitchFamily="49" charset="-128"/>
                <a:ea typeface="ＭＳ ゴシック" panose="020B0609070205080204" pitchFamily="49" charset="-128"/>
              </a:rPr>
              <a:t>日本</a:t>
            </a:r>
          </a:p>
        </p:txBody>
      </p:sp>
      <p:sp>
        <p:nvSpPr>
          <p:cNvPr id="33830" name="Text Box 131"/>
          <p:cNvSpPr txBox="1">
            <a:spLocks noChangeArrowheads="1"/>
          </p:cNvSpPr>
          <p:nvPr/>
        </p:nvSpPr>
        <p:spPr bwMode="auto">
          <a:xfrm>
            <a:off x="5226050" y="3411538"/>
            <a:ext cx="12874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ja-JP" altLang="en-US" sz="1600" b="1" dirty="0">
                <a:solidFill>
                  <a:srgbClr val="CC3300"/>
                </a:solidFill>
                <a:latin typeface="ＭＳ Ｐゴシック" panose="020B0600070205080204" pitchFamily="50" charset="-128"/>
              </a:rPr>
              <a:t>ベースロード電源</a:t>
            </a:r>
            <a:r>
              <a:rPr lang="en-US" altLang="ja-JP" sz="1600" b="1" dirty="0">
                <a:solidFill>
                  <a:srgbClr val="CC3300"/>
                </a:solidFill>
                <a:latin typeface="ＭＳ Ｐゴシック" panose="020B0600070205080204" pitchFamily="50" charset="-128"/>
              </a:rPr>
              <a:t>20%</a:t>
            </a:r>
            <a:r>
              <a:rPr lang="ja-JP" altLang="en-US" sz="1600" b="1" dirty="0">
                <a:solidFill>
                  <a:srgbClr val="CC3300"/>
                </a:solidFill>
                <a:latin typeface="ＭＳ Ｐゴシック" panose="020B0600070205080204" pitchFamily="50" charset="-128"/>
              </a:rPr>
              <a:t>確保</a:t>
            </a:r>
          </a:p>
        </p:txBody>
      </p:sp>
      <p:sp>
        <p:nvSpPr>
          <p:cNvPr id="33831" name="AutoShape 63"/>
          <p:cNvSpPr>
            <a:spLocks noChangeArrowheads="1"/>
          </p:cNvSpPr>
          <p:nvPr/>
        </p:nvSpPr>
        <p:spPr bwMode="auto">
          <a:xfrm>
            <a:off x="1903413" y="5354638"/>
            <a:ext cx="1674812" cy="669925"/>
          </a:xfrm>
          <a:prstGeom prst="foldedCorner">
            <a:avLst>
              <a:gd name="adj" fmla="val 12500"/>
            </a:avLst>
          </a:prstGeom>
          <a:solidFill>
            <a:srgbClr val="E6E6E6"/>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32" name="テキスト ボックス 7"/>
          <p:cNvSpPr txBox="1">
            <a:spLocks noChangeArrowheads="1"/>
          </p:cNvSpPr>
          <p:nvPr/>
        </p:nvSpPr>
        <p:spPr bwMode="auto">
          <a:xfrm>
            <a:off x="1997075" y="5356225"/>
            <a:ext cx="862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インド</a:t>
            </a:r>
          </a:p>
        </p:txBody>
      </p:sp>
      <p:sp>
        <p:nvSpPr>
          <p:cNvPr id="33833" name="Text Box 105"/>
          <p:cNvSpPr txBox="1">
            <a:spLocks noChangeArrowheads="1"/>
          </p:cNvSpPr>
          <p:nvPr/>
        </p:nvSpPr>
        <p:spPr bwMode="auto">
          <a:xfrm>
            <a:off x="1965325" y="5575300"/>
            <a:ext cx="1833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2020</a:t>
            </a:r>
            <a:r>
              <a:rPr lang="ja-JP" altLang="en-US" sz="1400" b="1">
                <a:latin typeface="ＭＳ Ｐゴシック" panose="020B0600070205080204" pitchFamily="50" charset="-128"/>
              </a:rPr>
              <a:t>年までに</a:t>
            </a:r>
            <a:r>
              <a:rPr lang="en-US" altLang="ja-JP" sz="1600" b="1">
                <a:solidFill>
                  <a:srgbClr val="CC3300"/>
                </a:solidFill>
                <a:latin typeface="ＭＳ Ｐゴシック" panose="020B0600070205080204" pitchFamily="50" charset="-128"/>
              </a:rPr>
              <a:t>16</a:t>
            </a:r>
            <a:r>
              <a:rPr lang="ja-JP" altLang="en-US" sz="1600" b="1">
                <a:solidFill>
                  <a:srgbClr val="CC3300"/>
                </a:solidFill>
                <a:latin typeface="ＭＳ Ｐゴシック" panose="020B0600070205080204" pitchFamily="50" charset="-128"/>
              </a:rPr>
              <a:t>基</a:t>
            </a:r>
          </a:p>
          <a:p>
            <a:pPr eaLnBrk="1" hangingPunct="1">
              <a:lnSpc>
                <a:spcPct val="85000"/>
              </a:lnSpc>
              <a:spcBef>
                <a:spcPct val="0"/>
              </a:spcBef>
              <a:buClrTx/>
              <a:buFontTx/>
              <a:buNone/>
            </a:pPr>
            <a:r>
              <a:rPr lang="ja-JP" altLang="en-US" sz="1600">
                <a:latin typeface="ＭＳ Ｐゴシック" panose="020B0600070205080204" pitchFamily="50" charset="-128"/>
              </a:rPr>
              <a:t>（計</a:t>
            </a:r>
            <a:r>
              <a:rPr lang="en-US" altLang="ja-JP" sz="1600">
                <a:latin typeface="ＭＳ Ｐゴシック" panose="020B0600070205080204" pitchFamily="50" charset="-128"/>
              </a:rPr>
              <a:t>1,600</a:t>
            </a:r>
            <a:r>
              <a:rPr lang="ja-JP" altLang="en-US" sz="1600">
                <a:latin typeface="ＭＳ Ｐゴシック" panose="020B0600070205080204" pitchFamily="50" charset="-128"/>
              </a:rPr>
              <a:t>万</a:t>
            </a:r>
            <a:r>
              <a:rPr lang="en-US" altLang="ja-JP" sz="1600">
                <a:latin typeface="ＭＳ Ｐゴシック" panose="020B0600070205080204" pitchFamily="50" charset="-128"/>
              </a:rPr>
              <a:t>kW</a:t>
            </a:r>
            <a:r>
              <a:rPr lang="ja-JP" altLang="en-US" sz="1600">
                <a:latin typeface="ＭＳ Ｐゴシック" panose="020B0600070205080204" pitchFamily="50" charset="-128"/>
              </a:rPr>
              <a:t>）</a:t>
            </a:r>
          </a:p>
        </p:txBody>
      </p:sp>
      <p:sp>
        <p:nvSpPr>
          <p:cNvPr id="33834" name="AutoShape 69"/>
          <p:cNvSpPr>
            <a:spLocks noChangeArrowheads="1"/>
          </p:cNvSpPr>
          <p:nvPr/>
        </p:nvSpPr>
        <p:spPr bwMode="auto">
          <a:xfrm>
            <a:off x="5738813" y="4246563"/>
            <a:ext cx="1722437" cy="706437"/>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35" name="テキスト ボックス 9"/>
          <p:cNvSpPr txBox="1">
            <a:spLocks noChangeArrowheads="1"/>
          </p:cNvSpPr>
          <p:nvPr/>
        </p:nvSpPr>
        <p:spPr bwMode="auto">
          <a:xfrm>
            <a:off x="5805488" y="4240213"/>
            <a:ext cx="1147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ベトナム</a:t>
            </a:r>
          </a:p>
        </p:txBody>
      </p:sp>
      <p:sp>
        <p:nvSpPr>
          <p:cNvPr id="33836" name="Text Box 111"/>
          <p:cNvSpPr txBox="1">
            <a:spLocks noChangeArrowheads="1"/>
          </p:cNvSpPr>
          <p:nvPr/>
        </p:nvSpPr>
        <p:spPr bwMode="auto">
          <a:xfrm>
            <a:off x="5684838" y="4481513"/>
            <a:ext cx="18224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2020</a:t>
            </a:r>
            <a:r>
              <a:rPr lang="ja-JP" altLang="en-US" sz="1400" b="1">
                <a:latin typeface="ＭＳ Ｐゴシック" panose="020B0600070205080204" pitchFamily="50" charset="-128"/>
              </a:rPr>
              <a:t>年までに</a:t>
            </a:r>
            <a:r>
              <a:rPr lang="ja-JP" altLang="en-US" sz="1400" b="1">
                <a:solidFill>
                  <a:srgbClr val="CC3300"/>
                </a:solidFill>
                <a:latin typeface="ＭＳ Ｐゴシック" panose="020B0600070205080204" pitchFamily="50" charset="-128"/>
              </a:rPr>
              <a:t>２～４基</a:t>
            </a:r>
          </a:p>
          <a:p>
            <a:pPr eaLnBrk="1" hangingPunct="1">
              <a:lnSpc>
                <a:spcPct val="85000"/>
              </a:lnSpc>
              <a:spcBef>
                <a:spcPct val="0"/>
              </a:spcBef>
              <a:buClrTx/>
              <a:buFontTx/>
              <a:buNone/>
            </a:pPr>
            <a:r>
              <a:rPr lang="ja-JP" altLang="en-US" sz="1400">
                <a:latin typeface="ＭＳ Ｐゴシック" panose="020B0600070205080204" pitchFamily="50" charset="-128"/>
              </a:rPr>
              <a:t>→キャンセル</a:t>
            </a:r>
            <a:r>
              <a:rPr lang="en-US" altLang="ja-JP" sz="1400">
                <a:latin typeface="ＭＳ Ｐゴシック" panose="020B0600070205080204" pitchFamily="50" charset="-128"/>
              </a:rPr>
              <a:t>2016</a:t>
            </a:r>
            <a:r>
              <a:rPr lang="ja-JP" altLang="en-US" sz="1400">
                <a:latin typeface="ＭＳ Ｐゴシック" panose="020B0600070205080204" pitchFamily="50" charset="-128"/>
              </a:rPr>
              <a:t>年</a:t>
            </a:r>
          </a:p>
        </p:txBody>
      </p:sp>
      <p:sp>
        <p:nvSpPr>
          <p:cNvPr id="33837" name="AutoShape 68"/>
          <p:cNvSpPr>
            <a:spLocks noChangeArrowheads="1"/>
          </p:cNvSpPr>
          <p:nvPr/>
        </p:nvSpPr>
        <p:spPr bwMode="auto">
          <a:xfrm>
            <a:off x="4967288" y="1647825"/>
            <a:ext cx="1546225" cy="696913"/>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38" name="テキスト ボックス 5"/>
          <p:cNvSpPr txBox="1">
            <a:spLocks noChangeArrowheads="1"/>
          </p:cNvSpPr>
          <p:nvPr/>
        </p:nvSpPr>
        <p:spPr bwMode="auto">
          <a:xfrm>
            <a:off x="5048250" y="1647825"/>
            <a:ext cx="692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中国</a:t>
            </a:r>
          </a:p>
        </p:txBody>
      </p:sp>
      <p:sp>
        <p:nvSpPr>
          <p:cNvPr id="33839" name="Text Box 116"/>
          <p:cNvSpPr txBox="1">
            <a:spLocks noChangeArrowheads="1"/>
          </p:cNvSpPr>
          <p:nvPr/>
        </p:nvSpPr>
        <p:spPr bwMode="auto">
          <a:xfrm>
            <a:off x="4978400" y="1857375"/>
            <a:ext cx="1603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2020</a:t>
            </a:r>
            <a:r>
              <a:rPr lang="ja-JP" altLang="en-US" sz="1400" b="1">
                <a:latin typeface="ＭＳ Ｐゴシック" panose="020B0600070205080204" pitchFamily="50" charset="-128"/>
              </a:rPr>
              <a:t>年までに</a:t>
            </a:r>
            <a:r>
              <a:rPr lang="en-US" altLang="ja-JP" sz="1600" b="1">
                <a:solidFill>
                  <a:srgbClr val="CC3300"/>
                </a:solidFill>
                <a:latin typeface="ＭＳ Ｐゴシック" panose="020B0600070205080204" pitchFamily="50" charset="-128"/>
              </a:rPr>
              <a:t>32</a:t>
            </a:r>
            <a:r>
              <a:rPr lang="ja-JP" altLang="en-US" sz="1600" b="1">
                <a:solidFill>
                  <a:srgbClr val="CC3300"/>
                </a:solidFill>
                <a:latin typeface="ＭＳ Ｐゴシック" panose="020B0600070205080204" pitchFamily="50" charset="-128"/>
              </a:rPr>
              <a:t>基</a:t>
            </a:r>
            <a:r>
              <a:rPr lang="ja-JP" altLang="en-US" sz="1400">
                <a:latin typeface="ＭＳ Ｐゴシック" panose="020B0600070205080204" pitchFamily="50" charset="-128"/>
              </a:rPr>
              <a:t>（計</a:t>
            </a:r>
            <a:r>
              <a:rPr lang="en-US" altLang="ja-JP" sz="1400">
                <a:latin typeface="ＭＳ Ｐゴシック" panose="020B0600070205080204" pitchFamily="50" charset="-128"/>
              </a:rPr>
              <a:t>3,200</a:t>
            </a:r>
            <a:r>
              <a:rPr lang="ja-JP" altLang="en-US" sz="1400">
                <a:latin typeface="ＭＳ Ｐゴシック" panose="020B0600070205080204" pitchFamily="50" charset="-128"/>
              </a:rPr>
              <a:t>万</a:t>
            </a:r>
            <a:r>
              <a:rPr lang="en-US" altLang="ja-JP" sz="1400">
                <a:latin typeface="ＭＳ Ｐゴシック" panose="020B0600070205080204" pitchFamily="50" charset="-128"/>
              </a:rPr>
              <a:t>kW</a:t>
            </a:r>
            <a:r>
              <a:rPr lang="ja-JP" altLang="en-US" sz="1400">
                <a:latin typeface="ＭＳ Ｐゴシック" panose="020B0600070205080204" pitchFamily="50" charset="-128"/>
              </a:rPr>
              <a:t>）</a:t>
            </a:r>
          </a:p>
        </p:txBody>
      </p:sp>
      <p:sp>
        <p:nvSpPr>
          <p:cNvPr id="33840" name="AutoShape 98"/>
          <p:cNvSpPr>
            <a:spLocks noChangeArrowheads="1"/>
          </p:cNvSpPr>
          <p:nvPr/>
        </p:nvSpPr>
        <p:spPr bwMode="auto">
          <a:xfrm>
            <a:off x="7473950" y="2601913"/>
            <a:ext cx="1562100" cy="742950"/>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41" name="テキスト ボックス 5"/>
          <p:cNvSpPr txBox="1">
            <a:spLocks noChangeArrowheads="1"/>
          </p:cNvSpPr>
          <p:nvPr/>
        </p:nvSpPr>
        <p:spPr bwMode="auto">
          <a:xfrm>
            <a:off x="7550150" y="2632075"/>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米国</a:t>
            </a:r>
          </a:p>
        </p:txBody>
      </p:sp>
      <p:sp>
        <p:nvSpPr>
          <p:cNvPr id="33842" name="Text Box 100"/>
          <p:cNvSpPr txBox="1">
            <a:spLocks noChangeArrowheads="1"/>
          </p:cNvSpPr>
          <p:nvPr/>
        </p:nvSpPr>
        <p:spPr bwMode="auto">
          <a:xfrm>
            <a:off x="7394575" y="2870200"/>
            <a:ext cx="17970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ja-JP" altLang="en-US" sz="1600" b="1">
                <a:solidFill>
                  <a:srgbClr val="CC3300"/>
                </a:solidFill>
                <a:latin typeface="ＭＳ Ｐゴシック" panose="020B0600070205080204" pitchFamily="50" charset="-128"/>
              </a:rPr>
              <a:t>　</a:t>
            </a:r>
            <a:r>
              <a:rPr lang="en-US" altLang="ja-JP" sz="1600" b="1">
                <a:solidFill>
                  <a:srgbClr val="CC3300"/>
                </a:solidFill>
                <a:latin typeface="ＭＳ Ｐゴシック" panose="020B0600070205080204" pitchFamily="50" charset="-128"/>
              </a:rPr>
              <a:t>2</a:t>
            </a:r>
            <a:r>
              <a:rPr lang="ja-JP" altLang="en-US" sz="1600" b="1">
                <a:solidFill>
                  <a:srgbClr val="CC3300"/>
                </a:solidFill>
                <a:latin typeface="ＭＳ Ｐゴシック" panose="020B0600070205080204" pitchFamily="50" charset="-128"/>
              </a:rPr>
              <a:t>基建設中</a:t>
            </a:r>
            <a:endParaRPr lang="en-US" altLang="ja-JP" sz="1600" b="1">
              <a:solidFill>
                <a:srgbClr val="CC3300"/>
              </a:solidFill>
              <a:latin typeface="ＭＳ Ｐゴシック" panose="020B0600070205080204" pitchFamily="50" charset="-128"/>
            </a:endParaRPr>
          </a:p>
          <a:p>
            <a:pPr eaLnBrk="1" hangingPunct="1">
              <a:lnSpc>
                <a:spcPct val="85000"/>
              </a:lnSpc>
              <a:spcBef>
                <a:spcPct val="0"/>
              </a:spcBef>
              <a:buClrTx/>
              <a:buFontTx/>
              <a:buNone/>
            </a:pPr>
            <a:r>
              <a:rPr lang="ja-JP" altLang="en-US" sz="1600">
                <a:solidFill>
                  <a:srgbClr val="CC3300"/>
                </a:solidFill>
                <a:latin typeface="ＭＳ Ｐゴシック" panose="020B0600070205080204" pitchFamily="50" charset="-128"/>
              </a:rPr>
              <a:t> 他はキャンセル？</a:t>
            </a:r>
            <a:endParaRPr lang="ja-JP" altLang="en-US" sz="1600">
              <a:latin typeface="ＭＳ Ｐゴシック" panose="020B0600070205080204" pitchFamily="50" charset="-128"/>
            </a:endParaRPr>
          </a:p>
        </p:txBody>
      </p:sp>
      <p:sp>
        <p:nvSpPr>
          <p:cNvPr id="33843" name="Oval 157"/>
          <p:cNvSpPr>
            <a:spLocks noChangeArrowheads="1"/>
          </p:cNvSpPr>
          <p:nvPr/>
        </p:nvSpPr>
        <p:spPr bwMode="auto">
          <a:xfrm>
            <a:off x="4297363" y="3862388"/>
            <a:ext cx="125412" cy="12223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44" name="Line 158"/>
          <p:cNvSpPr>
            <a:spLocks noChangeShapeType="1"/>
          </p:cNvSpPr>
          <p:nvPr/>
        </p:nvSpPr>
        <p:spPr bwMode="auto">
          <a:xfrm flipH="1">
            <a:off x="3968750" y="3916363"/>
            <a:ext cx="393700" cy="199231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45" name="AutoShape 70"/>
          <p:cNvSpPr>
            <a:spLocks noChangeArrowheads="1"/>
          </p:cNvSpPr>
          <p:nvPr/>
        </p:nvSpPr>
        <p:spPr bwMode="auto">
          <a:xfrm>
            <a:off x="5610225" y="5427663"/>
            <a:ext cx="1590675" cy="735012"/>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46" name="テキスト ボックス 14"/>
          <p:cNvSpPr txBox="1">
            <a:spLocks noChangeArrowheads="1"/>
          </p:cNvSpPr>
          <p:nvPr/>
        </p:nvSpPr>
        <p:spPr bwMode="auto">
          <a:xfrm>
            <a:off x="5662613" y="5449888"/>
            <a:ext cx="15144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0750E7"/>
                </a:solidFill>
                <a:latin typeface="ＭＳ Ｐゴシック" panose="020B0600070205080204" pitchFamily="50" charset="-128"/>
              </a:rPr>
              <a:t>インドネシア</a:t>
            </a:r>
          </a:p>
        </p:txBody>
      </p:sp>
      <p:sp>
        <p:nvSpPr>
          <p:cNvPr id="33847" name="Text Box 103"/>
          <p:cNvSpPr txBox="1">
            <a:spLocks noChangeArrowheads="1"/>
          </p:cNvSpPr>
          <p:nvPr/>
        </p:nvSpPr>
        <p:spPr bwMode="auto">
          <a:xfrm>
            <a:off x="5629275" y="5672138"/>
            <a:ext cx="15509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2025</a:t>
            </a:r>
            <a:r>
              <a:rPr lang="ja-JP" altLang="en-US" sz="1400" b="1">
                <a:latin typeface="ＭＳ Ｐゴシック" panose="020B0600070205080204" pitchFamily="50" charset="-128"/>
              </a:rPr>
              <a:t>年までに</a:t>
            </a:r>
            <a:r>
              <a:rPr lang="ja-JP" altLang="en-US" sz="1600" b="1">
                <a:solidFill>
                  <a:srgbClr val="CC3300"/>
                </a:solidFill>
                <a:latin typeface="ＭＳ Ｐゴシック" panose="020B0600070205080204" pitchFamily="50" charset="-128"/>
              </a:rPr>
              <a:t>４基</a:t>
            </a:r>
          </a:p>
          <a:p>
            <a:pPr eaLnBrk="1" hangingPunct="1">
              <a:lnSpc>
                <a:spcPct val="85000"/>
              </a:lnSpc>
              <a:spcBef>
                <a:spcPct val="0"/>
              </a:spcBef>
              <a:buClrTx/>
              <a:buFontTx/>
              <a:buNone/>
            </a:pPr>
            <a:r>
              <a:rPr lang="ja-JP" altLang="en-US" sz="1600">
                <a:latin typeface="ＭＳ Ｐゴシック" panose="020B0600070205080204" pitchFamily="50" charset="-128"/>
              </a:rPr>
              <a:t>（計</a:t>
            </a:r>
            <a:r>
              <a:rPr lang="en-US" altLang="ja-JP" sz="1600">
                <a:latin typeface="ＭＳ Ｐゴシック" panose="020B0600070205080204" pitchFamily="50" charset="-128"/>
              </a:rPr>
              <a:t>400</a:t>
            </a:r>
            <a:r>
              <a:rPr lang="ja-JP" altLang="en-US" sz="1600">
                <a:latin typeface="ＭＳ Ｐゴシック" panose="020B0600070205080204" pitchFamily="50" charset="-128"/>
              </a:rPr>
              <a:t>万</a:t>
            </a:r>
            <a:r>
              <a:rPr lang="en-US" altLang="ja-JP" sz="1600">
                <a:latin typeface="ＭＳ Ｐゴシック" panose="020B0600070205080204" pitchFamily="50" charset="-128"/>
              </a:rPr>
              <a:t>kW</a:t>
            </a:r>
            <a:r>
              <a:rPr lang="ja-JP" altLang="en-US" sz="1600">
                <a:latin typeface="ＭＳ Ｐゴシック" panose="020B0600070205080204" pitchFamily="50" charset="-128"/>
              </a:rPr>
              <a:t>）</a:t>
            </a:r>
          </a:p>
        </p:txBody>
      </p:sp>
      <p:pic>
        <p:nvPicPr>
          <p:cNvPr id="33848"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900" y="1249363"/>
            <a:ext cx="777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463" y="3148013"/>
            <a:ext cx="776287"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0" name="Picture 1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150" y="5029200"/>
            <a:ext cx="7762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1" name="Picture 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575" y="3929063"/>
            <a:ext cx="774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2" name="Picture 1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0213" y="1292225"/>
            <a:ext cx="776287"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3" name="Picture 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0" y="2111375"/>
            <a:ext cx="776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54" name="Picture 1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4175" y="5099050"/>
            <a:ext cx="776288"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5" name="AutoShape 166"/>
          <p:cNvSpPr>
            <a:spLocks noChangeArrowheads="1"/>
          </p:cNvSpPr>
          <p:nvPr/>
        </p:nvSpPr>
        <p:spPr bwMode="auto">
          <a:xfrm>
            <a:off x="862013" y="1595438"/>
            <a:ext cx="1736725" cy="504825"/>
          </a:xfrm>
          <a:prstGeom prst="roundRect">
            <a:avLst>
              <a:gd name="adj" fmla="val 16667"/>
            </a:avLst>
          </a:prstGeom>
          <a:solidFill>
            <a:srgbClr val="0066FF"/>
          </a:solidFill>
          <a:ln w="28575">
            <a:solidFill>
              <a:schemeClr val="bg1"/>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2400">
                <a:solidFill>
                  <a:schemeClr val="bg1"/>
                </a:solidFill>
              </a:rPr>
              <a:t>欧州・ロシア</a:t>
            </a:r>
            <a:endParaRPr lang="ja-JP" altLang="en-US" sz="2400"/>
          </a:p>
        </p:txBody>
      </p:sp>
      <p:sp>
        <p:nvSpPr>
          <p:cNvPr id="33856" name="AutoShape 169"/>
          <p:cNvSpPr>
            <a:spLocks noChangeArrowheads="1"/>
          </p:cNvSpPr>
          <p:nvPr/>
        </p:nvSpPr>
        <p:spPr bwMode="auto">
          <a:xfrm>
            <a:off x="7262813" y="1749425"/>
            <a:ext cx="1120775" cy="387350"/>
          </a:xfrm>
          <a:prstGeom prst="roundRect">
            <a:avLst>
              <a:gd name="adj" fmla="val 16667"/>
            </a:avLst>
          </a:prstGeom>
          <a:gradFill rotWithShape="1">
            <a:gsLst>
              <a:gs pos="0">
                <a:schemeClr val="hlink"/>
              </a:gs>
              <a:gs pos="100000">
                <a:srgbClr val="0066FF"/>
              </a:gs>
            </a:gsLst>
            <a:path path="shape">
              <a:fillToRect l="50000" t="50000" r="50000" b="50000"/>
            </a:path>
          </a:gradFill>
          <a:ln w="28575">
            <a:solidFill>
              <a:schemeClr val="bg1"/>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2400">
                <a:solidFill>
                  <a:schemeClr val="bg1"/>
                </a:solidFill>
              </a:rPr>
              <a:t>北米</a:t>
            </a:r>
          </a:p>
        </p:txBody>
      </p:sp>
      <p:sp>
        <p:nvSpPr>
          <p:cNvPr id="33857" name="AutoShape 170"/>
          <p:cNvSpPr>
            <a:spLocks noChangeArrowheads="1"/>
          </p:cNvSpPr>
          <p:nvPr/>
        </p:nvSpPr>
        <p:spPr bwMode="auto">
          <a:xfrm>
            <a:off x="3756025" y="4618038"/>
            <a:ext cx="1555750" cy="444500"/>
          </a:xfrm>
          <a:prstGeom prst="roundRect">
            <a:avLst>
              <a:gd name="adj" fmla="val 16667"/>
            </a:avLst>
          </a:prstGeom>
          <a:gradFill rotWithShape="1">
            <a:gsLst>
              <a:gs pos="0">
                <a:srgbClr val="0000CC"/>
              </a:gs>
              <a:gs pos="100000">
                <a:srgbClr val="0066FF"/>
              </a:gs>
            </a:gsLst>
            <a:path path="shape">
              <a:fillToRect l="50000" t="50000" r="50000" b="50000"/>
            </a:path>
          </a:gradFill>
          <a:ln w="28575">
            <a:solidFill>
              <a:schemeClr val="bg1"/>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FontTx/>
              <a:buNone/>
            </a:pPr>
            <a:r>
              <a:rPr lang="ja-JP" altLang="en-US" sz="2400">
                <a:solidFill>
                  <a:schemeClr val="bg1"/>
                </a:solidFill>
              </a:rPr>
              <a:t>アジア</a:t>
            </a:r>
          </a:p>
        </p:txBody>
      </p:sp>
      <p:sp>
        <p:nvSpPr>
          <p:cNvPr id="33858" name="AutoShape 152"/>
          <p:cNvSpPr>
            <a:spLocks noChangeArrowheads="1"/>
          </p:cNvSpPr>
          <p:nvPr/>
        </p:nvSpPr>
        <p:spPr bwMode="auto">
          <a:xfrm>
            <a:off x="3792538" y="5673725"/>
            <a:ext cx="1601787" cy="558800"/>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59" name="テキスト ボックス 9"/>
          <p:cNvSpPr txBox="1">
            <a:spLocks noChangeArrowheads="1"/>
          </p:cNvSpPr>
          <p:nvPr/>
        </p:nvSpPr>
        <p:spPr bwMode="auto">
          <a:xfrm>
            <a:off x="3916363" y="5718175"/>
            <a:ext cx="11985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ゴシック" panose="020B0609070205080204" pitchFamily="49" charset="-128"/>
                <a:ea typeface="ＭＳ ゴシック" panose="020B0609070205080204" pitchFamily="49" charset="-128"/>
              </a:rPr>
              <a:t>マレーシア</a:t>
            </a:r>
          </a:p>
        </p:txBody>
      </p:sp>
      <p:sp>
        <p:nvSpPr>
          <p:cNvPr id="33860" name="Text Box 154"/>
          <p:cNvSpPr txBox="1">
            <a:spLocks noChangeArrowheads="1"/>
          </p:cNvSpPr>
          <p:nvPr/>
        </p:nvSpPr>
        <p:spPr bwMode="auto">
          <a:xfrm>
            <a:off x="3768725" y="5962650"/>
            <a:ext cx="1579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2020</a:t>
            </a:r>
            <a:r>
              <a:rPr lang="ja-JP" altLang="en-US" sz="1400" b="1">
                <a:latin typeface="ＭＳ Ｐゴシック" panose="020B0600070205080204" pitchFamily="50" charset="-128"/>
              </a:rPr>
              <a:t>年までに</a:t>
            </a:r>
            <a:r>
              <a:rPr lang="ja-JP" altLang="en-US" sz="1400" b="1">
                <a:solidFill>
                  <a:srgbClr val="CC3300"/>
                </a:solidFill>
                <a:latin typeface="ＭＳ Ｐゴシック" panose="020B0600070205080204" pitchFamily="50" charset="-128"/>
              </a:rPr>
              <a:t>２基</a:t>
            </a:r>
          </a:p>
        </p:txBody>
      </p:sp>
      <p:pic>
        <p:nvPicPr>
          <p:cNvPr id="33861" name="Picture 1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5775" y="5168900"/>
            <a:ext cx="8334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2" name="Picture 1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7975" y="2281238"/>
            <a:ext cx="777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63" name="Text Box 85"/>
          <p:cNvSpPr txBox="1">
            <a:spLocks noChangeArrowheads="1"/>
          </p:cNvSpPr>
          <p:nvPr/>
        </p:nvSpPr>
        <p:spPr bwMode="auto">
          <a:xfrm>
            <a:off x="47625" y="785813"/>
            <a:ext cx="882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ClrTx/>
              <a:buFontTx/>
              <a:buNone/>
            </a:pPr>
            <a:r>
              <a:rPr lang="ja-JP" altLang="en-US" sz="2000" dirty="0">
                <a:solidFill>
                  <a:srgbClr val="008000"/>
                </a:solidFill>
              </a:rPr>
              <a:t>■</a:t>
            </a:r>
            <a:r>
              <a:rPr lang="ja-JP" altLang="en-US" sz="2000" dirty="0"/>
              <a:t>欧州・中国・ベトナム・インドネシア・アラブ諸国を中心に今後</a:t>
            </a:r>
            <a:r>
              <a:rPr lang="en-US" altLang="ja-JP" sz="2000" dirty="0"/>
              <a:t>150</a:t>
            </a:r>
            <a:r>
              <a:rPr lang="ja-JP" altLang="en-US" sz="2000" dirty="0"/>
              <a:t>基以上が建設</a:t>
            </a:r>
          </a:p>
        </p:txBody>
      </p:sp>
      <p:pic>
        <p:nvPicPr>
          <p:cNvPr id="33864" name="Picture 8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53730">
            <a:off x="5086350" y="2679700"/>
            <a:ext cx="7715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65" name="Picture 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463" y="5632450"/>
            <a:ext cx="871537"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66" name="テキスト ボックス 11"/>
          <p:cNvSpPr txBox="1">
            <a:spLocks noChangeArrowheads="1"/>
          </p:cNvSpPr>
          <p:nvPr/>
        </p:nvSpPr>
        <p:spPr bwMode="auto">
          <a:xfrm>
            <a:off x="165100" y="5116513"/>
            <a:ext cx="15922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800" b="1">
                <a:solidFill>
                  <a:srgbClr val="3366FF"/>
                </a:solidFill>
                <a:latin typeface="ＭＳ Ｐゴシック" panose="020B0600070205080204" pitchFamily="50" charset="-128"/>
              </a:rPr>
              <a:t>サウジアラビア</a:t>
            </a:r>
          </a:p>
        </p:txBody>
      </p:sp>
      <p:sp>
        <p:nvSpPr>
          <p:cNvPr id="33867" name="Text Box 113"/>
          <p:cNvSpPr txBox="1">
            <a:spLocks noChangeArrowheads="1"/>
          </p:cNvSpPr>
          <p:nvPr/>
        </p:nvSpPr>
        <p:spPr bwMode="auto">
          <a:xfrm>
            <a:off x="165100" y="5349875"/>
            <a:ext cx="1704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2030</a:t>
            </a:r>
            <a:r>
              <a:rPr lang="ja-JP" altLang="en-US" sz="1400" b="1">
                <a:latin typeface="ＭＳ Ｐゴシック" panose="020B0600070205080204" pitchFamily="50" charset="-128"/>
              </a:rPr>
              <a:t>年までに</a:t>
            </a:r>
            <a:r>
              <a:rPr lang="en-US" altLang="ja-JP" sz="1400" b="1">
                <a:solidFill>
                  <a:srgbClr val="FF0000"/>
                </a:solidFill>
                <a:latin typeface="ＭＳ Ｐゴシック" panose="020B0600070205080204" pitchFamily="50" charset="-128"/>
              </a:rPr>
              <a:t>16</a:t>
            </a:r>
            <a:r>
              <a:rPr lang="ja-JP" altLang="en-US" sz="1600" b="1">
                <a:solidFill>
                  <a:srgbClr val="CC3300"/>
                </a:solidFill>
                <a:latin typeface="ＭＳ Ｐゴシック" panose="020B0600070205080204" pitchFamily="50" charset="-128"/>
              </a:rPr>
              <a:t>基</a:t>
            </a:r>
            <a:endParaRPr lang="ja-JP" altLang="en-US" sz="1600">
              <a:latin typeface="ＭＳ Ｐゴシック" panose="020B0600070205080204" pitchFamily="50" charset="-128"/>
            </a:endParaRPr>
          </a:p>
        </p:txBody>
      </p:sp>
      <p:sp>
        <p:nvSpPr>
          <p:cNvPr id="33868" name="Rectangle 82"/>
          <p:cNvSpPr>
            <a:spLocks noGrp="1" noChangeArrowheads="1"/>
          </p:cNvSpPr>
          <p:nvPr>
            <p:ph type="title" idx="4294967295"/>
          </p:nvPr>
        </p:nvSpPr>
        <p:spPr>
          <a:xfrm>
            <a:off x="-23813" y="-26988"/>
            <a:ext cx="9144001" cy="733426"/>
          </a:xfrm>
          <a:solidFill>
            <a:srgbClr val="009900"/>
          </a:solidFill>
        </p:spPr>
        <p:txBody>
          <a:bodyPr>
            <a:normAutofit fontScale="90000"/>
          </a:bodyPr>
          <a:lstStyle/>
          <a:p>
            <a:r>
              <a:rPr lang="ja-JP" altLang="en-US">
                <a:solidFill>
                  <a:srgbClr val="FFFFFF"/>
                </a:solidFill>
              </a:rPr>
              <a:t>原子力発電所の建設は続く</a:t>
            </a:r>
          </a:p>
        </p:txBody>
      </p:sp>
      <p:sp>
        <p:nvSpPr>
          <p:cNvPr id="33869" name="Line 108"/>
          <p:cNvSpPr>
            <a:spLocks noChangeShapeType="1"/>
          </p:cNvSpPr>
          <p:nvPr/>
        </p:nvSpPr>
        <p:spPr bwMode="auto">
          <a:xfrm flipV="1">
            <a:off x="1870075" y="3567113"/>
            <a:ext cx="1511300" cy="16017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870" name="Oval 90"/>
          <p:cNvSpPr>
            <a:spLocks noChangeArrowheads="1"/>
          </p:cNvSpPr>
          <p:nvPr/>
        </p:nvSpPr>
        <p:spPr bwMode="auto">
          <a:xfrm>
            <a:off x="3271838" y="3502025"/>
            <a:ext cx="125412" cy="12065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71" name="AutoShape 64"/>
          <p:cNvSpPr>
            <a:spLocks noChangeArrowheads="1"/>
          </p:cNvSpPr>
          <p:nvPr/>
        </p:nvSpPr>
        <p:spPr bwMode="auto">
          <a:xfrm>
            <a:off x="684213" y="4413250"/>
            <a:ext cx="2071687" cy="569913"/>
          </a:xfrm>
          <a:prstGeom prst="foldedCorner">
            <a:avLst>
              <a:gd name="adj" fmla="val 12500"/>
            </a:avLst>
          </a:prstGeom>
          <a:solidFill>
            <a:srgbClr val="E5E7E7"/>
          </a:solidFill>
          <a:ln w="9525">
            <a:solidFill>
              <a:schemeClr val="bg2"/>
            </a:solidFill>
            <a:round/>
            <a:headEnd/>
            <a:tailEnd/>
          </a:ln>
        </p:spPr>
        <p:txBody>
          <a:bodyPr wrap="none" anchor="ct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FontTx/>
              <a:buNone/>
            </a:pPr>
            <a:endParaRPr lang="ja-JP" altLang="en-US" sz="1200"/>
          </a:p>
        </p:txBody>
      </p:sp>
      <p:sp>
        <p:nvSpPr>
          <p:cNvPr id="33872" name="テキスト ボックス 11"/>
          <p:cNvSpPr txBox="1">
            <a:spLocks noChangeArrowheads="1"/>
          </p:cNvSpPr>
          <p:nvPr/>
        </p:nvSpPr>
        <p:spPr bwMode="auto">
          <a:xfrm>
            <a:off x="684213" y="4437063"/>
            <a:ext cx="1646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600" b="1">
                <a:solidFill>
                  <a:srgbClr val="3366FF"/>
                </a:solidFill>
                <a:latin typeface="ＭＳ Ｐゴシック" panose="020B0600070205080204" pitchFamily="50" charset="-128"/>
              </a:rPr>
              <a:t>アラブ首長国連邦</a:t>
            </a:r>
          </a:p>
        </p:txBody>
      </p:sp>
      <p:sp>
        <p:nvSpPr>
          <p:cNvPr id="33873" name="Text Box 113"/>
          <p:cNvSpPr txBox="1">
            <a:spLocks noChangeArrowheads="1"/>
          </p:cNvSpPr>
          <p:nvPr/>
        </p:nvSpPr>
        <p:spPr bwMode="auto">
          <a:xfrm>
            <a:off x="933450" y="4656138"/>
            <a:ext cx="1704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5000"/>
              </a:lnSpc>
              <a:spcBef>
                <a:spcPct val="0"/>
              </a:spcBef>
              <a:buClrTx/>
              <a:buFontTx/>
              <a:buNone/>
            </a:pPr>
            <a:r>
              <a:rPr lang="en-US" altLang="ja-JP" sz="1400" b="1">
                <a:latin typeface="ＭＳ Ｐゴシック" panose="020B0600070205080204" pitchFamily="50" charset="-128"/>
              </a:rPr>
              <a:t>2020</a:t>
            </a:r>
            <a:r>
              <a:rPr lang="ja-JP" altLang="en-US" sz="1400" b="1">
                <a:latin typeface="ＭＳ Ｐゴシック" panose="020B0600070205080204" pitchFamily="50" charset="-128"/>
              </a:rPr>
              <a:t>年までに</a:t>
            </a:r>
            <a:r>
              <a:rPr lang="en-US" altLang="ja-JP" sz="1600" b="1">
                <a:solidFill>
                  <a:srgbClr val="CC3300"/>
                </a:solidFill>
                <a:latin typeface="ＭＳ Ｐゴシック" panose="020B0600070205080204" pitchFamily="50" charset="-128"/>
              </a:rPr>
              <a:t>14</a:t>
            </a:r>
            <a:r>
              <a:rPr lang="ja-JP" altLang="en-US" sz="1600" b="1">
                <a:solidFill>
                  <a:srgbClr val="CC3300"/>
                </a:solidFill>
                <a:latin typeface="ＭＳ Ｐゴシック" panose="020B0600070205080204" pitchFamily="50" charset="-128"/>
              </a:rPr>
              <a:t>基</a:t>
            </a:r>
            <a:endParaRPr lang="ja-JP" altLang="en-US" sz="1600">
              <a:latin typeface="ＭＳ Ｐゴシック" panose="020B0600070205080204" pitchFamily="50" charset="-128"/>
            </a:endParaRPr>
          </a:p>
        </p:txBody>
      </p:sp>
      <p:pic>
        <p:nvPicPr>
          <p:cNvPr id="33874" name="Picture 1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4563" y="4173538"/>
            <a:ext cx="7683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75" name="スライド番号プレースホルダー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CC00"/>
              </a:buClr>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00CC00"/>
              </a:buClr>
              <a:buFont typeface="Wingdings" panose="05000000000000000000" pitchFamily="2" charset="2"/>
              <a:buChar char="n"/>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00CC00"/>
              </a:buClr>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00CC00"/>
              </a:buClr>
              <a:buFont typeface="Wingdings" panose="05000000000000000000" pitchFamily="2" charset="2"/>
              <a:buChar char="n"/>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FontTx/>
              <a:buNone/>
            </a:pPr>
            <a:fld id="{296CC854-5302-4496-91F8-A1EAC46CFFAF}" type="slidenum">
              <a:rPr lang="en-US" altLang="ja-JP" sz="1600">
                <a:solidFill>
                  <a:schemeClr val="bg1"/>
                </a:solidFill>
              </a:rPr>
              <a:pPr>
                <a:spcBef>
                  <a:spcPct val="0"/>
                </a:spcBef>
                <a:buClrTx/>
                <a:buFontTx/>
                <a:buNone/>
              </a:pPr>
              <a:t>71</a:t>
            </a:fld>
            <a:endParaRPr lang="en-US" altLang="ja-JP" sz="1600">
              <a:solidFill>
                <a:schemeClr val="bg1"/>
              </a:solidFill>
            </a:endParaRPr>
          </a:p>
        </p:txBody>
      </p:sp>
      <p:sp>
        <p:nvSpPr>
          <p:cNvPr id="33876" name="テキスト ボックス 1"/>
          <p:cNvSpPr txBox="1">
            <a:spLocks noChangeArrowheads="1"/>
          </p:cNvSpPr>
          <p:nvPr/>
        </p:nvSpPr>
        <p:spPr bwMode="auto">
          <a:xfrm>
            <a:off x="3175" y="1143000"/>
            <a:ext cx="4162425"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dirty="0"/>
              <a:t>スイスは即時原発ゼロを国民投票で否決</a:t>
            </a:r>
          </a:p>
        </p:txBody>
      </p:sp>
      <p:sp>
        <p:nvSpPr>
          <p:cNvPr id="2" name="正方形/長方形 1"/>
          <p:cNvSpPr/>
          <p:nvPr/>
        </p:nvSpPr>
        <p:spPr>
          <a:xfrm>
            <a:off x="6834596" y="6381899"/>
            <a:ext cx="1942281" cy="268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出典；　奈良林直教授　　　　</a:t>
            </a:r>
            <a:r>
              <a:rPr kumimoji="1" lang="ja-JP" altLang="en-US" sz="1000" dirty="0">
                <a:solidFill>
                  <a:schemeClr val="tx1"/>
                </a:solidFill>
              </a:rPr>
              <a:t>７１</a:t>
            </a:r>
          </a:p>
        </p:txBody>
      </p:sp>
    </p:spTree>
    <p:extLst>
      <p:ext uri="{BB962C8B-B14F-4D97-AF65-F5344CB8AC3E}">
        <p14:creationId xmlns:p14="http://schemas.microsoft.com/office/powerpoint/2010/main" val="2549910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中国、ロシア、インド、韓国等で</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原発の新規建設が目白押しである</a:t>
            </a:r>
          </a:p>
        </p:txBody>
      </p:sp>
      <p:sp>
        <p:nvSpPr>
          <p:cNvPr id="3" name="コンテンツ プレースホルダー 2"/>
          <p:cNvSpPr>
            <a:spLocks noGrp="1"/>
          </p:cNvSpPr>
          <p:nvPr>
            <p:ph idx="1"/>
          </p:nvPr>
        </p:nvSpPr>
        <p:spPr>
          <a:xfrm>
            <a:off x="899592" y="1916833"/>
            <a:ext cx="6912768" cy="3888432"/>
          </a:xfrm>
        </p:spPr>
        <p:txBody>
          <a:bodyPr>
            <a:normAutofit/>
          </a:bodyPr>
          <a:lstStyle/>
          <a:p>
            <a:r>
              <a:rPr lang="ja-JP" altLang="ja-JP" sz="2000" b="1" dirty="0"/>
              <a:t>中国では最近</a:t>
            </a:r>
            <a:r>
              <a:rPr lang="en-US" altLang="ja-JP" sz="2000" b="1" dirty="0"/>
              <a:t>5</a:t>
            </a:r>
            <a:r>
              <a:rPr lang="ja-JP" altLang="ja-JP" sz="2000" b="1" dirty="0"/>
              <a:t>基</a:t>
            </a:r>
            <a:r>
              <a:rPr lang="en-US" altLang="ja-JP" sz="2000" b="1" dirty="0"/>
              <a:t>500</a:t>
            </a:r>
            <a:r>
              <a:rPr lang="ja-JP" altLang="ja-JP" sz="2000" b="1" dirty="0"/>
              <a:t>万</a:t>
            </a:r>
            <a:r>
              <a:rPr lang="en-US" altLang="ja-JP" sz="2000" b="1" dirty="0"/>
              <a:t>kw</a:t>
            </a:r>
            <a:r>
              <a:rPr lang="ja-JP" altLang="ja-JP" sz="2000" b="1" dirty="0"/>
              <a:t>が運転開始して、原子力発電</a:t>
            </a:r>
            <a:r>
              <a:rPr lang="ja-JP" altLang="en-US" sz="2000" b="1" dirty="0"/>
              <a:t>　</a:t>
            </a:r>
            <a:r>
              <a:rPr lang="ja-JP" altLang="ja-JP" sz="2000" b="1" dirty="0"/>
              <a:t>容量は</a:t>
            </a:r>
            <a:r>
              <a:rPr lang="en-US" altLang="ja-JP" sz="2000" b="1" dirty="0"/>
              <a:t>35</a:t>
            </a:r>
            <a:r>
              <a:rPr lang="ja-JP" altLang="ja-JP" sz="2000" b="1" dirty="0"/>
              <a:t>基、</a:t>
            </a:r>
            <a:r>
              <a:rPr lang="en-US" altLang="ja-JP" sz="2000" b="1" dirty="0"/>
              <a:t>3350</a:t>
            </a:r>
            <a:r>
              <a:rPr lang="ja-JP" altLang="ja-JP" sz="2000" b="1" dirty="0"/>
              <a:t>万</a:t>
            </a:r>
            <a:r>
              <a:rPr lang="en-US" altLang="ja-JP" sz="2000" b="1" dirty="0"/>
              <a:t>kw</a:t>
            </a:r>
            <a:r>
              <a:rPr lang="ja-JP" altLang="ja-JP" sz="2000" b="1" dirty="0"/>
              <a:t>となり、日本に次いで世界第</a:t>
            </a:r>
            <a:r>
              <a:rPr lang="en-US" altLang="ja-JP" sz="2000" b="1" dirty="0"/>
              <a:t>4</a:t>
            </a:r>
            <a:r>
              <a:rPr lang="ja-JP" altLang="ja-JP" sz="2000" b="1" dirty="0"/>
              <a:t>位</a:t>
            </a:r>
            <a:r>
              <a:rPr lang="ja-JP" altLang="en-US" sz="2000" b="1" dirty="0"/>
              <a:t>　　</a:t>
            </a:r>
            <a:r>
              <a:rPr lang="ja-JP" altLang="ja-JP" sz="2000" b="1" dirty="0"/>
              <a:t>の規模</a:t>
            </a:r>
            <a:r>
              <a:rPr lang="ja-JP" altLang="en-US" sz="2000" b="1" dirty="0"/>
              <a:t>　だが近々第３位の原子力大国に</a:t>
            </a:r>
            <a:endParaRPr lang="en-US" altLang="ja-JP" sz="2000" b="1" dirty="0"/>
          </a:p>
          <a:p>
            <a:endParaRPr lang="ja-JP" altLang="ja-JP" sz="2000" dirty="0"/>
          </a:p>
          <a:p>
            <a:r>
              <a:rPr lang="ja-JP" altLang="ja-JP" sz="2000" b="1" dirty="0"/>
              <a:t>インドでは</a:t>
            </a:r>
            <a:r>
              <a:rPr lang="en-US" altLang="ja-JP" sz="2000" b="1" dirty="0"/>
              <a:t>21</a:t>
            </a:r>
            <a:r>
              <a:rPr lang="ja-JP" altLang="ja-JP" sz="2000" b="1" dirty="0"/>
              <a:t>基が運転中で、</a:t>
            </a:r>
            <a:r>
              <a:rPr lang="en-US" altLang="ja-JP" sz="2000" b="1" dirty="0"/>
              <a:t>6</a:t>
            </a:r>
            <a:r>
              <a:rPr lang="ja-JP" altLang="ja-JP" sz="2000" b="1" dirty="0"/>
              <a:t>基が建設中　　</a:t>
            </a:r>
            <a:r>
              <a:rPr lang="en-US" altLang="ja-JP" sz="2000" b="1" dirty="0"/>
              <a:t>2032</a:t>
            </a:r>
            <a:r>
              <a:rPr lang="ja-JP" altLang="ja-JP" sz="2000" b="1" dirty="0"/>
              <a:t>年まで</a:t>
            </a:r>
            <a:r>
              <a:rPr lang="ja-JP" altLang="en-US" sz="2000" b="1" dirty="0"/>
              <a:t>　　</a:t>
            </a:r>
            <a:r>
              <a:rPr lang="ja-JP" altLang="ja-JP" sz="2000" b="1" dirty="0"/>
              <a:t>に</a:t>
            </a:r>
            <a:r>
              <a:rPr lang="ja-JP" altLang="en-US" sz="2000" b="1" dirty="0"/>
              <a:t>　</a:t>
            </a:r>
            <a:r>
              <a:rPr lang="ja-JP" altLang="ja-JP" sz="2000" b="1" dirty="0"/>
              <a:t>原子力規模を</a:t>
            </a:r>
            <a:r>
              <a:rPr lang="en-US" altLang="ja-JP" sz="2000" b="1" dirty="0"/>
              <a:t>6,300</a:t>
            </a:r>
            <a:r>
              <a:rPr lang="ja-JP" altLang="ja-JP" sz="2000" b="1" dirty="0"/>
              <a:t>万</a:t>
            </a:r>
            <a:r>
              <a:rPr lang="en-US" altLang="ja-JP" sz="2000" b="1" dirty="0"/>
              <a:t>kw</a:t>
            </a:r>
            <a:r>
              <a:rPr lang="ja-JP" altLang="ja-JP" sz="2000" b="1" dirty="0"/>
              <a:t>とし、</a:t>
            </a:r>
            <a:r>
              <a:rPr lang="en-US" altLang="ja-JP" sz="2000" b="1" dirty="0"/>
              <a:t>2050</a:t>
            </a:r>
            <a:r>
              <a:rPr lang="ja-JP" altLang="ja-JP" sz="2000" b="1" dirty="0"/>
              <a:t>年までには原子力</a:t>
            </a:r>
            <a:r>
              <a:rPr lang="ja-JP" altLang="en-US" sz="2000" b="1" dirty="0"/>
              <a:t>　</a:t>
            </a:r>
            <a:r>
              <a:rPr lang="ja-JP" altLang="ja-JP" sz="2000" b="1" dirty="0"/>
              <a:t>の割合を</a:t>
            </a:r>
            <a:r>
              <a:rPr lang="en-US" altLang="ja-JP" sz="2000" b="1" dirty="0"/>
              <a:t>25%</a:t>
            </a:r>
            <a:r>
              <a:rPr lang="ja-JP" altLang="ja-JP" sz="2000" b="1" dirty="0"/>
              <a:t>に拡大する目標</a:t>
            </a:r>
            <a:endParaRPr lang="en-US" altLang="ja-JP" sz="2000" b="1" dirty="0"/>
          </a:p>
          <a:p>
            <a:endParaRPr lang="ja-JP" altLang="ja-JP" sz="2000" dirty="0"/>
          </a:p>
          <a:p>
            <a:r>
              <a:rPr lang="ja-JP" altLang="ja-JP" sz="2000" b="1" dirty="0"/>
              <a:t>韓国では世界初の</a:t>
            </a:r>
            <a:r>
              <a:rPr lang="en-US" altLang="ja-JP" sz="2000" b="1" dirty="0"/>
              <a:t>APR-1400</a:t>
            </a:r>
            <a:r>
              <a:rPr lang="ja-JP" altLang="ja-JP" sz="2000" b="1" dirty="0"/>
              <a:t>新古里１号機が運転開始</a:t>
            </a:r>
            <a:r>
              <a:rPr lang="ja-JP" altLang="en-US" sz="2000" b="1" dirty="0"/>
              <a:t>、</a:t>
            </a:r>
            <a:r>
              <a:rPr lang="ja-JP" altLang="ja-JP" sz="2000" b="1" dirty="0"/>
              <a:t>　</a:t>
            </a:r>
            <a:r>
              <a:rPr lang="ja-JP" altLang="en-US" sz="2000" b="1" dirty="0"/>
              <a:t>　　</a:t>
            </a:r>
            <a:r>
              <a:rPr lang="ja-JP" altLang="ja-JP" sz="2000" b="1" dirty="0"/>
              <a:t>原子力設備容量は</a:t>
            </a:r>
            <a:r>
              <a:rPr lang="en-US" altLang="ja-JP" sz="2000" b="1" dirty="0"/>
              <a:t>25</a:t>
            </a:r>
            <a:r>
              <a:rPr lang="ja-JP" altLang="ja-JP" sz="2000" b="1" dirty="0"/>
              <a:t>基、</a:t>
            </a:r>
            <a:r>
              <a:rPr lang="en-US" altLang="ja-JP" sz="2000" b="1" dirty="0"/>
              <a:t>2,310</a:t>
            </a:r>
            <a:r>
              <a:rPr lang="ja-JP" altLang="ja-JP" sz="2000" b="1" dirty="0"/>
              <a:t>万</a:t>
            </a:r>
            <a:r>
              <a:rPr lang="en-US" altLang="ja-JP" sz="2000" b="1" dirty="0"/>
              <a:t>kw</a:t>
            </a:r>
            <a:r>
              <a:rPr lang="ja-JP" altLang="ja-JP" sz="2000" b="1" dirty="0"/>
              <a:t>に、原子力発電量は</a:t>
            </a:r>
            <a:r>
              <a:rPr lang="ja-JP" altLang="en-US" sz="2000" b="1" dirty="0"/>
              <a:t>　</a:t>
            </a:r>
            <a:r>
              <a:rPr lang="ja-JP" altLang="ja-JP" sz="2000" b="1" dirty="0"/>
              <a:t>約</a:t>
            </a:r>
            <a:r>
              <a:rPr lang="en-US" altLang="ja-JP" sz="2000" b="1" dirty="0"/>
              <a:t>30%</a:t>
            </a:r>
            <a:r>
              <a:rPr lang="ja-JP" altLang="ja-JP" sz="2000" b="1" dirty="0"/>
              <a:t>を占めている</a:t>
            </a:r>
            <a:endParaRPr lang="ja-JP"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72</a:t>
            </a:fld>
            <a:endParaRPr kumimoji="1" lang="ja-JP" altLang="en-US"/>
          </a:p>
        </p:txBody>
      </p:sp>
    </p:spTree>
    <p:extLst>
      <p:ext uri="{BB962C8B-B14F-4D97-AF65-F5344CB8AC3E}">
        <p14:creationId xmlns:p14="http://schemas.microsoft.com/office/powerpoint/2010/main" val="3937105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１０．　日本のエネルギーの未来は　</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原子力あるのみ</a:t>
            </a: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a:t>
            </a:r>
            <a:endParaRPr kumimoji="1" lang="ja-JP" altLang="en-US" sz="2800" dirty="0"/>
          </a:p>
        </p:txBody>
      </p:sp>
      <p:sp>
        <p:nvSpPr>
          <p:cNvPr id="3" name="コンテンツ プレースホルダー 2"/>
          <p:cNvSpPr>
            <a:spLocks noGrp="1"/>
          </p:cNvSpPr>
          <p:nvPr>
            <p:ph idx="1"/>
          </p:nvPr>
        </p:nvSpPr>
        <p:spPr>
          <a:xfrm>
            <a:off x="1259632" y="1845299"/>
            <a:ext cx="7200800" cy="4525963"/>
          </a:xfrm>
        </p:spPr>
        <p:txBody>
          <a:bodyPr>
            <a:normAutofit/>
          </a:bodyPr>
          <a:lstStyle/>
          <a:p>
            <a:r>
              <a:rPr lang="en-US" altLang="ja-JP" sz="2400" b="1" dirty="0">
                <a:latin typeface="+mj-ea"/>
                <a:ea typeface="+mj-ea"/>
              </a:rPr>
              <a:t>1970</a:t>
            </a:r>
            <a:r>
              <a:rPr lang="ja-JP" altLang="en-US" sz="2400" b="1" dirty="0">
                <a:latin typeface="+mj-ea"/>
                <a:ea typeface="+mj-ea"/>
              </a:rPr>
              <a:t>年代の石油危機は原子力の備えができたから乗り越えられた</a:t>
            </a:r>
            <a:endParaRPr lang="en-US" altLang="ja-JP" sz="2400" b="1" dirty="0">
              <a:latin typeface="+mj-ea"/>
              <a:ea typeface="+mj-ea"/>
            </a:endParaRPr>
          </a:p>
          <a:p>
            <a:endParaRPr lang="en-US" altLang="ja-JP" sz="2400" b="1" dirty="0">
              <a:latin typeface="+mj-ea"/>
              <a:ea typeface="+mj-ea"/>
            </a:endParaRPr>
          </a:p>
          <a:p>
            <a:r>
              <a:rPr lang="ja-JP" altLang="en-US" sz="2400" b="1" dirty="0">
                <a:latin typeface="+mj-ea"/>
                <a:ea typeface="+mj-ea"/>
              </a:rPr>
              <a:t>現在の原子力発電の窮状</a:t>
            </a:r>
            <a:endParaRPr lang="en-US" altLang="ja-JP" sz="2400" b="1" dirty="0">
              <a:latin typeface="+mj-ea"/>
              <a:ea typeface="+mj-ea"/>
            </a:endParaRPr>
          </a:p>
          <a:p>
            <a:endParaRPr kumimoji="1" lang="en-US" altLang="ja-JP" sz="2400" b="1" dirty="0">
              <a:latin typeface="+mj-ea"/>
              <a:ea typeface="+mj-ea"/>
            </a:endParaRPr>
          </a:p>
          <a:p>
            <a:r>
              <a:rPr lang="en-US" altLang="ja-JP" sz="2400" b="1" dirty="0">
                <a:latin typeface="+mj-ea"/>
                <a:ea typeface="+mj-ea"/>
              </a:rPr>
              <a:t>21</a:t>
            </a:r>
            <a:r>
              <a:rPr lang="ja-JP" altLang="en-US" sz="2400" b="1" dirty="0">
                <a:latin typeface="+mj-ea"/>
                <a:ea typeface="+mj-ea"/>
              </a:rPr>
              <a:t>世紀中葉以降も原子力が柱</a:t>
            </a:r>
            <a:endParaRPr lang="en-US" altLang="ja-JP" sz="2400" b="1" dirty="0">
              <a:latin typeface="+mj-ea"/>
              <a:ea typeface="+mj-ea"/>
            </a:endParaRPr>
          </a:p>
          <a:p>
            <a:endParaRPr lang="en-US" altLang="ja-JP" sz="2400" b="1" dirty="0">
              <a:latin typeface="+mj-ea"/>
              <a:ea typeface="+mj-ea"/>
            </a:endParaRPr>
          </a:p>
          <a:p>
            <a:r>
              <a:rPr lang="en-US" altLang="ja-JP" sz="2400" b="1" dirty="0">
                <a:latin typeface="+mj-ea"/>
                <a:ea typeface="+mj-ea"/>
              </a:rPr>
              <a:t>22</a:t>
            </a:r>
            <a:r>
              <a:rPr lang="ja-JP" altLang="en-US" sz="2400" b="1" dirty="0">
                <a:latin typeface="+mj-ea"/>
                <a:ea typeface="+mj-ea"/>
              </a:rPr>
              <a:t>世紀のゼロ・エミッションは原子力なしでは不可能</a:t>
            </a:r>
            <a:endParaRPr lang="en-US" altLang="ja-JP" sz="2400" b="1" dirty="0">
              <a:latin typeface="+mj-ea"/>
              <a:ea typeface="+mj-ea"/>
            </a:endParaRPr>
          </a:p>
          <a:p>
            <a:endParaRPr kumimoji="1" lang="en-US" altLang="ja-JP" sz="2400" b="1" dirty="0">
              <a:latin typeface="+mj-ea"/>
              <a:ea typeface="+mj-ea"/>
            </a:endParaRPr>
          </a:p>
          <a:p>
            <a:endParaRPr kumimoji="1" lang="ja-JP" altLang="en-US" sz="24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73</a:t>
            </a:fld>
            <a:endParaRPr kumimoji="1" lang="ja-JP" altLang="en-US"/>
          </a:p>
        </p:txBody>
      </p:sp>
    </p:spTree>
    <p:extLst>
      <p:ext uri="{BB962C8B-B14F-4D97-AF65-F5344CB8AC3E}">
        <p14:creationId xmlns:p14="http://schemas.microsoft.com/office/powerpoint/2010/main" val="2649621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1970</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年代の石油危機は</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原子力の備えができたから乗り越えられた</a:t>
            </a:r>
            <a:endParaRPr kumimoji="1"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043608" y="1824708"/>
            <a:ext cx="7056784" cy="4531642"/>
          </a:xfrm>
        </p:spPr>
        <p:txBody>
          <a:bodyPr>
            <a:noAutofit/>
          </a:bodyPr>
          <a:lstStyle/>
          <a:p>
            <a:r>
              <a:rPr lang="ja-JP" altLang="en-US" sz="2000" dirty="0"/>
              <a:t>日本の原子力開発の経緯</a:t>
            </a:r>
            <a:endParaRPr lang="en-US" altLang="ja-JP" sz="2000" dirty="0"/>
          </a:p>
          <a:p>
            <a:pPr lvl="1">
              <a:lnSpc>
                <a:spcPts val="1200"/>
              </a:lnSpc>
            </a:pPr>
            <a:r>
              <a:rPr lang="en-US" altLang="ja-JP" sz="1800" dirty="0"/>
              <a:t>1954 </a:t>
            </a:r>
            <a:r>
              <a:rPr lang="ja-JP" altLang="en-US" sz="1800" dirty="0"/>
              <a:t>　</a:t>
            </a:r>
            <a:r>
              <a:rPr lang="en-US" altLang="ja-JP" sz="1800" dirty="0"/>
              <a:t>Atoms for Piece </a:t>
            </a:r>
            <a:r>
              <a:rPr lang="ja-JP" altLang="en-US" sz="1800" dirty="0"/>
              <a:t>アイゼンハワー演説</a:t>
            </a:r>
            <a:endParaRPr lang="en-US" altLang="ja-JP" sz="1800" dirty="0"/>
          </a:p>
          <a:p>
            <a:pPr lvl="1">
              <a:lnSpc>
                <a:spcPts val="1200"/>
              </a:lnSpc>
            </a:pPr>
            <a:r>
              <a:rPr lang="en-US" altLang="ja-JP" sz="1800" dirty="0"/>
              <a:t>1955    </a:t>
            </a:r>
            <a:r>
              <a:rPr lang="ja-JP" altLang="en-US" sz="1800" dirty="0"/>
              <a:t>原子力基本法の制定</a:t>
            </a:r>
            <a:endParaRPr lang="en-US" altLang="ja-JP" sz="1800" dirty="0"/>
          </a:p>
          <a:p>
            <a:pPr lvl="1">
              <a:lnSpc>
                <a:spcPts val="1200"/>
              </a:lnSpc>
            </a:pPr>
            <a:r>
              <a:rPr lang="en-US" altLang="ja-JP" sz="1800" dirty="0"/>
              <a:t>1956</a:t>
            </a:r>
            <a:r>
              <a:rPr lang="ja-JP" altLang="en-US" sz="1800" dirty="0"/>
              <a:t>　 原子力委員会、科学技術庁原子力局が発足　</a:t>
            </a:r>
            <a:endParaRPr lang="en-US" altLang="ja-JP" sz="1800" dirty="0"/>
          </a:p>
          <a:p>
            <a:pPr lvl="1">
              <a:lnSpc>
                <a:spcPts val="1200"/>
              </a:lnSpc>
            </a:pPr>
            <a:r>
              <a:rPr lang="en-US" altLang="ja-JP" sz="1800" dirty="0"/>
              <a:t>1963 </a:t>
            </a:r>
            <a:r>
              <a:rPr lang="ja-JP" altLang="en-US" sz="1800" dirty="0"/>
              <a:t>　原研動力試験炉が初発電に成功</a:t>
            </a:r>
            <a:endParaRPr lang="en-US" altLang="ja-JP" sz="1800" dirty="0"/>
          </a:p>
          <a:p>
            <a:pPr lvl="1">
              <a:lnSpc>
                <a:spcPts val="1200"/>
              </a:lnSpc>
            </a:pPr>
            <a:r>
              <a:rPr lang="en-US" altLang="ja-JP" sz="1800" dirty="0"/>
              <a:t>1966 </a:t>
            </a:r>
            <a:r>
              <a:rPr lang="ja-JP" altLang="en-US" sz="1800" dirty="0"/>
              <a:t>　原電東海発電所が運転開始</a:t>
            </a:r>
            <a:endParaRPr lang="en-US" altLang="ja-JP" sz="1800" dirty="0"/>
          </a:p>
          <a:p>
            <a:pPr lvl="1">
              <a:lnSpc>
                <a:spcPts val="1200"/>
              </a:lnSpc>
            </a:pPr>
            <a:r>
              <a:rPr lang="en-US" altLang="ja-JP" sz="1800" dirty="0"/>
              <a:t>1970 </a:t>
            </a:r>
            <a:r>
              <a:rPr lang="ja-JP" altLang="en-US" sz="1800" dirty="0"/>
              <a:t>　原電敦賀</a:t>
            </a:r>
            <a:r>
              <a:rPr lang="en-US" altLang="ja-JP" sz="1800" dirty="0"/>
              <a:t>1</a:t>
            </a:r>
            <a:r>
              <a:rPr lang="ja-JP" altLang="en-US" sz="1800" dirty="0"/>
              <a:t>号機、関電美浜</a:t>
            </a:r>
            <a:r>
              <a:rPr lang="en-US" altLang="ja-JP" sz="1800" dirty="0"/>
              <a:t>1</a:t>
            </a:r>
            <a:r>
              <a:rPr lang="ja-JP" altLang="en-US" sz="1800" dirty="0"/>
              <a:t>号機が運転開始</a:t>
            </a:r>
            <a:endParaRPr lang="en-US" altLang="ja-JP" sz="1800" dirty="0"/>
          </a:p>
          <a:p>
            <a:pPr lvl="1">
              <a:lnSpc>
                <a:spcPts val="1200"/>
              </a:lnSpc>
            </a:pPr>
            <a:r>
              <a:rPr lang="en-US" altLang="ja-JP" sz="1800" dirty="0"/>
              <a:t>1971 </a:t>
            </a:r>
            <a:r>
              <a:rPr lang="ja-JP" altLang="en-US" sz="1800" dirty="0"/>
              <a:t>　東電福島第一</a:t>
            </a:r>
            <a:r>
              <a:rPr lang="en-US" altLang="ja-JP" sz="1800" dirty="0"/>
              <a:t>1</a:t>
            </a:r>
            <a:r>
              <a:rPr lang="ja-JP" altLang="en-US" sz="1800" dirty="0"/>
              <a:t>号機が運転開始</a:t>
            </a:r>
            <a:endParaRPr lang="en-US" altLang="ja-JP" sz="1800" dirty="0"/>
          </a:p>
          <a:p>
            <a:pPr lvl="1">
              <a:lnSpc>
                <a:spcPts val="1200"/>
              </a:lnSpc>
            </a:pPr>
            <a:endParaRPr lang="en-US" altLang="ja-JP" sz="1800" dirty="0"/>
          </a:p>
          <a:p>
            <a:r>
              <a:rPr lang="en-US" altLang="ja-JP" sz="2000" dirty="0"/>
              <a:t>1970</a:t>
            </a:r>
            <a:r>
              <a:rPr lang="ja-JP" altLang="en-US" sz="2000" dirty="0"/>
              <a:t>年代の原子力時代の幕開けにより石油危機を乗り越えることができた！　　備えあれば憂いなし</a:t>
            </a:r>
            <a:endParaRPr lang="en-US" altLang="ja-JP" sz="2000" dirty="0"/>
          </a:p>
          <a:p>
            <a:endParaRPr lang="en-US" altLang="ja-JP" sz="1400" dirty="0"/>
          </a:p>
          <a:p>
            <a:r>
              <a:rPr lang="en-US" altLang="ja-JP" sz="2000" dirty="0"/>
              <a:t>1970</a:t>
            </a:r>
            <a:r>
              <a:rPr lang="ja-JP" altLang="en-US" sz="2000" dirty="0"/>
              <a:t>年代に</a:t>
            </a:r>
            <a:r>
              <a:rPr lang="en-US" altLang="ja-JP" sz="2000" dirty="0"/>
              <a:t>20</a:t>
            </a:r>
            <a:r>
              <a:rPr lang="ja-JP" altLang="en-US" sz="2000" dirty="0"/>
              <a:t>基が稼働開始　⇒　原子力時代が幕開</a:t>
            </a:r>
            <a:endParaRPr lang="en-US" altLang="ja-JP" sz="2000" dirty="0"/>
          </a:p>
          <a:p>
            <a:pPr lvl="1"/>
            <a:r>
              <a:rPr lang="en-US" altLang="ja-JP" sz="2000" dirty="0"/>
              <a:t>1970</a:t>
            </a:r>
            <a:r>
              <a:rPr lang="ja-JP" altLang="en-US" sz="2000" dirty="0"/>
              <a:t>年代の石油危機は原子力の備えができたから</a:t>
            </a:r>
            <a:endParaRPr lang="en-US" altLang="ja-JP" sz="2000" dirty="0"/>
          </a:p>
          <a:p>
            <a:pPr lvl="1"/>
            <a:r>
              <a:rPr lang="en-US" altLang="ja-JP" sz="2000" dirty="0"/>
              <a:t>2010</a:t>
            </a:r>
            <a:r>
              <a:rPr lang="ja-JP" altLang="en-US" sz="2000" dirty="0"/>
              <a:t>年までに</a:t>
            </a:r>
            <a:r>
              <a:rPr lang="en-US" altLang="ja-JP" sz="2000" dirty="0"/>
              <a:t>57</a:t>
            </a:r>
            <a:r>
              <a:rPr lang="ja-JP" altLang="en-US" sz="2000" dirty="0"/>
              <a:t>基が稼働、エネルギーの安定供給に寄与</a:t>
            </a:r>
            <a:endParaRPr lang="en-US" altLang="ja-JP" sz="2000" dirty="0"/>
          </a:p>
          <a:p>
            <a:pPr marL="342900" lvl="1" indent="-342900">
              <a:buSzPct val="50000"/>
              <a:buFont typeface="Wingdings" panose="05000000000000000000" pitchFamily="2" charset="2"/>
              <a:buChar char="l"/>
            </a:pPr>
            <a:endParaRPr lang="en-US" altLang="ja-JP" sz="2000" dirty="0"/>
          </a:p>
          <a:p>
            <a:pPr lvl="1"/>
            <a:endParaRPr lang="en-US" altLang="ja-JP"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74</a:t>
            </a:fld>
            <a:endParaRPr kumimoji="1" lang="ja-JP" altLang="en-US"/>
          </a:p>
        </p:txBody>
      </p:sp>
    </p:spTree>
    <p:extLst>
      <p:ext uri="{BB962C8B-B14F-4D97-AF65-F5344CB8AC3E}">
        <p14:creationId xmlns:p14="http://schemas.microsoft.com/office/powerpoint/2010/main" val="1091103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75</a:t>
            </a:fld>
            <a:endParaRPr kumimoji="1" lang="ja-JP" altLang="en-US"/>
          </a:p>
        </p:txBody>
      </p:sp>
      <p:graphicFrame>
        <p:nvGraphicFramePr>
          <p:cNvPr id="4" name="表 3"/>
          <p:cNvGraphicFramePr>
            <a:graphicFrameLocks noGrp="1"/>
          </p:cNvGraphicFramePr>
          <p:nvPr/>
        </p:nvGraphicFramePr>
        <p:xfrm>
          <a:off x="395537" y="1268760"/>
          <a:ext cx="8291264" cy="4421090"/>
        </p:xfrm>
        <a:graphic>
          <a:graphicData uri="http://schemas.openxmlformats.org/drawingml/2006/table">
            <a:tbl>
              <a:tblPr firstRow="1" bandRow="1">
                <a:tableStyleId>{BC89EF96-8CEA-46FF-86C4-4CE0E7609802}</a:tableStyleId>
              </a:tblPr>
              <a:tblGrid>
                <a:gridCol w="1773211">
                  <a:extLst>
                    <a:ext uri="{9D8B030D-6E8A-4147-A177-3AD203B41FA5}">
                      <a16:colId xmlns:a16="http://schemas.microsoft.com/office/drawing/2014/main" val="20000"/>
                    </a:ext>
                  </a:extLst>
                </a:gridCol>
                <a:gridCol w="963092">
                  <a:extLst>
                    <a:ext uri="{9D8B030D-6E8A-4147-A177-3AD203B41FA5}">
                      <a16:colId xmlns:a16="http://schemas.microsoft.com/office/drawing/2014/main" val="20001"/>
                    </a:ext>
                  </a:extLst>
                </a:gridCol>
                <a:gridCol w="5554961">
                  <a:extLst>
                    <a:ext uri="{9D8B030D-6E8A-4147-A177-3AD203B41FA5}">
                      <a16:colId xmlns:a16="http://schemas.microsoft.com/office/drawing/2014/main" val="20002"/>
                    </a:ext>
                  </a:extLst>
                </a:gridCol>
              </a:tblGrid>
              <a:tr h="552809">
                <a:tc gridSpan="3">
                  <a:txBody>
                    <a:bodyPr/>
                    <a:lstStyle/>
                    <a:p>
                      <a:pPr algn="ctr"/>
                      <a:r>
                        <a:rPr kumimoji="1" lang="ja-JP" altLang="en-US" sz="2800" dirty="0"/>
                        <a:t>原子力発電所の年代別運転開始基数</a:t>
                      </a:r>
                    </a:p>
                  </a:txBody>
                  <a:tcPr/>
                </a:tc>
                <a:tc hMerge="1">
                  <a:txBody>
                    <a:bodyPr/>
                    <a:lstStyle/>
                    <a:p>
                      <a:pPr algn="ctr"/>
                      <a:endParaRPr kumimoji="1" lang="ja-JP" altLang="en-US" sz="1600" dirty="0"/>
                    </a:p>
                  </a:txBody>
                  <a:tcPr/>
                </a:tc>
                <a:tc hMerge="1">
                  <a:txBody>
                    <a:bodyPr/>
                    <a:lstStyle/>
                    <a:p>
                      <a:pPr algn="ctr"/>
                      <a:endParaRPr kumimoji="1" lang="ja-JP" altLang="en-US" sz="1600" dirty="0"/>
                    </a:p>
                  </a:txBody>
                  <a:tcPr/>
                </a:tc>
                <a:extLst>
                  <a:ext uri="{0D108BD9-81ED-4DB2-BD59-A6C34878D82A}">
                    <a16:rowId xmlns:a16="http://schemas.microsoft.com/office/drawing/2014/main" val="10000"/>
                  </a:ext>
                </a:extLst>
              </a:tr>
              <a:tr h="550225">
                <a:tc>
                  <a:txBody>
                    <a:bodyPr/>
                    <a:lstStyle/>
                    <a:p>
                      <a:pPr algn="ctr"/>
                      <a:r>
                        <a:rPr kumimoji="1" lang="ja-JP" altLang="en-US" sz="2400" dirty="0"/>
                        <a:t>年代</a:t>
                      </a:r>
                    </a:p>
                  </a:txBody>
                  <a:tcPr/>
                </a:tc>
                <a:tc>
                  <a:txBody>
                    <a:bodyPr/>
                    <a:lstStyle/>
                    <a:p>
                      <a:pPr algn="ctr"/>
                      <a:r>
                        <a:rPr kumimoji="1" lang="ja-JP" altLang="en-US" sz="2400" dirty="0"/>
                        <a:t>基数</a:t>
                      </a:r>
                    </a:p>
                  </a:txBody>
                  <a:tcPr/>
                </a:tc>
                <a:tc>
                  <a:txBody>
                    <a:bodyPr/>
                    <a:lstStyle/>
                    <a:p>
                      <a:pPr algn="ctr"/>
                      <a:r>
                        <a:rPr kumimoji="1" lang="ja-JP" altLang="en-US" sz="2400" dirty="0"/>
                        <a:t>備考</a:t>
                      </a:r>
                    </a:p>
                  </a:txBody>
                  <a:tcPr/>
                </a:tc>
                <a:extLst>
                  <a:ext uri="{0D108BD9-81ED-4DB2-BD59-A6C34878D82A}">
                    <a16:rowId xmlns:a16="http://schemas.microsoft.com/office/drawing/2014/main" val="10001"/>
                  </a:ext>
                </a:extLst>
              </a:tr>
              <a:tr h="550225">
                <a:tc>
                  <a:txBody>
                    <a:bodyPr/>
                    <a:lstStyle/>
                    <a:p>
                      <a:r>
                        <a:rPr kumimoji="1" lang="en-US" altLang="ja-JP" sz="2400" dirty="0"/>
                        <a:t>1960</a:t>
                      </a:r>
                      <a:r>
                        <a:rPr kumimoji="1" lang="ja-JP" altLang="en-US" sz="2400" dirty="0"/>
                        <a:t>年代</a:t>
                      </a:r>
                    </a:p>
                  </a:txBody>
                  <a:tcPr/>
                </a:tc>
                <a:tc>
                  <a:txBody>
                    <a:bodyPr/>
                    <a:lstStyle/>
                    <a:p>
                      <a:pPr algn="ctr"/>
                      <a:r>
                        <a:rPr kumimoji="1" lang="ja-JP" altLang="en-US" sz="2400" dirty="0"/>
                        <a:t>１</a:t>
                      </a:r>
                    </a:p>
                  </a:txBody>
                  <a:tcPr/>
                </a:tc>
                <a:tc>
                  <a:txBody>
                    <a:bodyPr/>
                    <a:lstStyle/>
                    <a:p>
                      <a:r>
                        <a:rPr kumimoji="1" lang="ja-JP" altLang="en-US" sz="2400" dirty="0"/>
                        <a:t>廃炉（東海発電所）</a:t>
                      </a:r>
                    </a:p>
                  </a:txBody>
                  <a:tcPr/>
                </a:tc>
                <a:extLst>
                  <a:ext uri="{0D108BD9-81ED-4DB2-BD59-A6C34878D82A}">
                    <a16:rowId xmlns:a16="http://schemas.microsoft.com/office/drawing/2014/main" val="10002"/>
                  </a:ext>
                </a:extLst>
              </a:tr>
              <a:tr h="566931">
                <a:tc>
                  <a:txBody>
                    <a:bodyPr/>
                    <a:lstStyle/>
                    <a:p>
                      <a:r>
                        <a:rPr kumimoji="1" lang="en-US" altLang="ja-JP" sz="2400" dirty="0"/>
                        <a:t>1970</a:t>
                      </a:r>
                      <a:r>
                        <a:rPr kumimoji="1" lang="ja-JP" altLang="en-US" sz="2400" dirty="0"/>
                        <a:t>年代</a:t>
                      </a:r>
                    </a:p>
                  </a:txBody>
                  <a:tcPr/>
                </a:tc>
                <a:tc>
                  <a:txBody>
                    <a:bodyPr/>
                    <a:lstStyle/>
                    <a:p>
                      <a:pPr algn="ctr"/>
                      <a:r>
                        <a:rPr kumimoji="1" lang="en-US" altLang="ja-JP" sz="2400" dirty="0"/>
                        <a:t>20</a:t>
                      </a:r>
                      <a:endParaRPr kumimoji="1" lang="ja-JP" altLang="en-US" sz="2400" dirty="0"/>
                    </a:p>
                  </a:txBody>
                  <a:tcPr/>
                </a:tc>
                <a:tc>
                  <a:txBody>
                    <a:bodyPr/>
                    <a:lstStyle/>
                    <a:p>
                      <a:r>
                        <a:rPr kumimoji="1" lang="en-US" altLang="ja-JP" sz="2400" dirty="0"/>
                        <a:t>16</a:t>
                      </a:r>
                      <a:r>
                        <a:rPr kumimoji="1" lang="ja-JP" altLang="en-US" sz="2400" dirty="0"/>
                        <a:t>基廃炉（敦賀１、美浜１、福島第一１等）</a:t>
                      </a:r>
                    </a:p>
                  </a:txBody>
                  <a:tcPr/>
                </a:tc>
                <a:extLst>
                  <a:ext uri="{0D108BD9-81ED-4DB2-BD59-A6C34878D82A}">
                    <a16:rowId xmlns:a16="http://schemas.microsoft.com/office/drawing/2014/main" val="10003"/>
                  </a:ext>
                </a:extLst>
              </a:tr>
              <a:tr h="550225">
                <a:tc>
                  <a:txBody>
                    <a:bodyPr/>
                    <a:lstStyle/>
                    <a:p>
                      <a:r>
                        <a:rPr kumimoji="1" lang="en-US" altLang="ja-JP" sz="2400" dirty="0"/>
                        <a:t>1980</a:t>
                      </a:r>
                      <a:r>
                        <a:rPr kumimoji="1" lang="ja-JP" altLang="en-US" sz="2400" dirty="0"/>
                        <a:t>年代</a:t>
                      </a:r>
                    </a:p>
                  </a:txBody>
                  <a:tcPr/>
                </a:tc>
                <a:tc>
                  <a:txBody>
                    <a:bodyPr/>
                    <a:lstStyle/>
                    <a:p>
                      <a:pPr algn="ctr"/>
                      <a:r>
                        <a:rPr kumimoji="1" lang="en-US" altLang="ja-JP" sz="2400" dirty="0"/>
                        <a:t>16</a:t>
                      </a:r>
                    </a:p>
                  </a:txBody>
                  <a:tcPr/>
                </a:tc>
                <a:tc>
                  <a:txBody>
                    <a:bodyPr/>
                    <a:lstStyle/>
                    <a:p>
                      <a:endParaRPr kumimoji="1" lang="ja-JP" altLang="en-US" sz="2400" dirty="0"/>
                    </a:p>
                  </a:txBody>
                  <a:tcPr/>
                </a:tc>
                <a:extLst>
                  <a:ext uri="{0D108BD9-81ED-4DB2-BD59-A6C34878D82A}">
                    <a16:rowId xmlns:a16="http://schemas.microsoft.com/office/drawing/2014/main" val="10004"/>
                  </a:ext>
                </a:extLst>
              </a:tr>
              <a:tr h="550225">
                <a:tc>
                  <a:txBody>
                    <a:bodyPr/>
                    <a:lstStyle/>
                    <a:p>
                      <a:r>
                        <a:rPr kumimoji="1" lang="en-US" altLang="ja-JP" sz="2400" dirty="0"/>
                        <a:t>1990</a:t>
                      </a:r>
                      <a:r>
                        <a:rPr kumimoji="1" lang="ja-JP" altLang="en-US" sz="2400" dirty="0"/>
                        <a:t>年代</a:t>
                      </a:r>
                    </a:p>
                  </a:txBody>
                  <a:tcPr/>
                </a:tc>
                <a:tc>
                  <a:txBody>
                    <a:bodyPr/>
                    <a:lstStyle/>
                    <a:p>
                      <a:pPr algn="ctr"/>
                      <a:r>
                        <a:rPr kumimoji="1" lang="en-US" altLang="ja-JP" sz="2400" dirty="0"/>
                        <a:t>15</a:t>
                      </a:r>
                      <a:endParaRPr kumimoji="1" lang="ja-JP" altLang="en-US" sz="2400" dirty="0"/>
                    </a:p>
                  </a:txBody>
                  <a:tcPr/>
                </a:tc>
                <a:tc>
                  <a:txBody>
                    <a:bodyPr/>
                    <a:lstStyle/>
                    <a:p>
                      <a:endParaRPr kumimoji="1" lang="en-US" altLang="ja-JP" sz="2400" dirty="0"/>
                    </a:p>
                  </a:txBody>
                  <a:tcPr/>
                </a:tc>
                <a:extLst>
                  <a:ext uri="{0D108BD9-81ED-4DB2-BD59-A6C34878D82A}">
                    <a16:rowId xmlns:a16="http://schemas.microsoft.com/office/drawing/2014/main" val="10005"/>
                  </a:ext>
                </a:extLst>
              </a:tr>
              <a:tr h="550225">
                <a:tc>
                  <a:txBody>
                    <a:bodyPr/>
                    <a:lstStyle/>
                    <a:p>
                      <a:r>
                        <a:rPr kumimoji="1" lang="en-US" altLang="ja-JP" sz="2400" dirty="0"/>
                        <a:t>2000</a:t>
                      </a:r>
                      <a:r>
                        <a:rPr kumimoji="1" lang="ja-JP" altLang="en-US" sz="2400" dirty="0"/>
                        <a:t>年代</a:t>
                      </a:r>
                    </a:p>
                  </a:txBody>
                  <a:tcPr/>
                </a:tc>
                <a:tc>
                  <a:txBody>
                    <a:bodyPr/>
                    <a:lstStyle/>
                    <a:p>
                      <a:pPr algn="ctr"/>
                      <a:r>
                        <a:rPr kumimoji="1" lang="en-US" altLang="ja-JP" sz="2400" dirty="0"/>
                        <a:t>5</a:t>
                      </a:r>
                      <a:endParaRPr kumimoji="1" lang="ja-JP" altLang="en-US" sz="2400" dirty="0"/>
                    </a:p>
                  </a:txBody>
                  <a:tcPr/>
                </a:tc>
                <a:tc>
                  <a:txBody>
                    <a:bodyPr/>
                    <a:lstStyle/>
                    <a:p>
                      <a:r>
                        <a:rPr kumimoji="1" lang="ja-JP" altLang="en-US" sz="2400" dirty="0"/>
                        <a:t>最新は泊</a:t>
                      </a:r>
                      <a:r>
                        <a:rPr kumimoji="1" lang="en-US" altLang="ja-JP" sz="2400" dirty="0"/>
                        <a:t>3</a:t>
                      </a:r>
                      <a:r>
                        <a:rPr kumimoji="1" lang="ja-JP" altLang="en-US" sz="2400" dirty="0"/>
                        <a:t>（</a:t>
                      </a:r>
                      <a:r>
                        <a:rPr kumimoji="1" lang="en-US" altLang="ja-JP" sz="2400" dirty="0"/>
                        <a:t>2009</a:t>
                      </a:r>
                      <a:r>
                        <a:rPr kumimoji="1" lang="ja-JP" altLang="en-US" sz="2400" dirty="0"/>
                        <a:t>年運転開始）</a:t>
                      </a:r>
                      <a:endParaRPr kumimoji="1" lang="en-US" altLang="ja-JP" sz="2400" dirty="0"/>
                    </a:p>
                  </a:txBody>
                  <a:tcPr/>
                </a:tc>
                <a:extLst>
                  <a:ext uri="{0D108BD9-81ED-4DB2-BD59-A6C34878D82A}">
                    <a16:rowId xmlns:a16="http://schemas.microsoft.com/office/drawing/2014/main" val="10006"/>
                  </a:ext>
                </a:extLst>
              </a:tr>
              <a:tr h="550225">
                <a:tc>
                  <a:txBody>
                    <a:bodyPr/>
                    <a:lstStyle/>
                    <a:p>
                      <a:pPr algn="ctr"/>
                      <a:r>
                        <a:rPr kumimoji="1" lang="ja-JP" altLang="en-US" sz="2400" dirty="0"/>
                        <a:t>合計</a:t>
                      </a:r>
                    </a:p>
                  </a:txBody>
                  <a:tcPr/>
                </a:tc>
                <a:tc>
                  <a:txBody>
                    <a:bodyPr/>
                    <a:lstStyle/>
                    <a:p>
                      <a:pPr algn="ctr"/>
                      <a:r>
                        <a:rPr kumimoji="1" lang="en-US" altLang="ja-JP" sz="2400" dirty="0"/>
                        <a:t>57</a:t>
                      </a:r>
                      <a:endParaRPr kumimoji="1" lang="ja-JP" altLang="en-US" sz="2400" dirty="0"/>
                    </a:p>
                  </a:txBody>
                  <a:tcPr/>
                </a:tc>
                <a:tc>
                  <a:txBody>
                    <a:bodyPr/>
                    <a:lstStyle/>
                    <a:p>
                      <a:endParaRPr kumimoji="1" lang="en-US" altLang="ja-JP" sz="2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37578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現在の原子力発電の窮状</a:t>
            </a:r>
            <a:endPar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1259632" y="1628800"/>
            <a:ext cx="6192688" cy="4525963"/>
          </a:xfrm>
        </p:spPr>
        <p:txBody>
          <a:bodyPr>
            <a:normAutofit/>
          </a:bodyPr>
          <a:lstStyle/>
          <a:p>
            <a:r>
              <a:rPr lang="ja-JP" altLang="ja-JP" sz="2000" b="1" dirty="0"/>
              <a:t>我が国では新規制基準適合性審査に合格したもの</a:t>
            </a:r>
            <a:r>
              <a:rPr lang="en-US" altLang="ja-JP" sz="2000" b="1" dirty="0"/>
              <a:t>14</a:t>
            </a:r>
            <a:r>
              <a:rPr lang="ja-JP" altLang="ja-JP" sz="2000" b="1" dirty="0"/>
              <a:t>基のうち再稼働に入った原子力発電所は未だ</a:t>
            </a:r>
            <a:r>
              <a:rPr lang="en-US" altLang="ja-JP" sz="2000" b="1" dirty="0"/>
              <a:t>5</a:t>
            </a:r>
            <a:r>
              <a:rPr lang="ja-JP" altLang="ja-JP" sz="2000" b="1" dirty="0"/>
              <a:t>基のみの厳しい状況にある</a:t>
            </a:r>
            <a:endParaRPr lang="en-US" altLang="ja-JP" sz="2000" b="1" dirty="0"/>
          </a:p>
          <a:p>
            <a:endParaRPr lang="ja-JP" altLang="ja-JP" sz="2000" dirty="0"/>
          </a:p>
          <a:p>
            <a:r>
              <a:rPr lang="ja-JP" altLang="ja-JP" sz="2000" b="1" dirty="0"/>
              <a:t>再稼働は依然として遅々としており、原発の大半が運転を再開するには日時を要する厳しい状況にあり、建設中の原発</a:t>
            </a:r>
            <a:r>
              <a:rPr lang="en-US" altLang="ja-JP" sz="2000" b="1" dirty="0"/>
              <a:t>3</a:t>
            </a:r>
            <a:r>
              <a:rPr lang="ja-JP" altLang="ja-JP" sz="2000" b="1" dirty="0"/>
              <a:t>基の審査も中断している</a:t>
            </a:r>
            <a:endParaRPr lang="en-US" altLang="ja-JP" sz="2000" b="1" dirty="0"/>
          </a:p>
          <a:p>
            <a:endParaRPr lang="ja-JP" altLang="ja-JP" sz="2000" dirty="0"/>
          </a:p>
          <a:p>
            <a:r>
              <a:rPr lang="ja-JP" altLang="ja-JP" sz="2000" b="1" dirty="0"/>
              <a:t>第</a:t>
            </a:r>
            <a:r>
              <a:rPr lang="en-US" altLang="ja-JP" sz="2000" b="1" dirty="0"/>
              <a:t>4</a:t>
            </a:r>
            <a:r>
              <a:rPr lang="ja-JP" altLang="ja-JP" sz="2000" b="1" dirty="0"/>
              <a:t>次エネルギー基本計画では</a:t>
            </a:r>
            <a:r>
              <a:rPr lang="en-US" altLang="ja-JP" sz="2000" b="1" dirty="0"/>
              <a:t>2030</a:t>
            </a:r>
            <a:r>
              <a:rPr lang="ja-JP" altLang="ja-JP" sz="2000" b="1" dirty="0"/>
              <a:t>年での原子力発電比率は</a:t>
            </a:r>
            <a:r>
              <a:rPr lang="en-US" altLang="ja-JP" sz="2000" b="1" dirty="0"/>
              <a:t>20-22%</a:t>
            </a:r>
            <a:r>
              <a:rPr lang="ja-JP" altLang="ja-JP" sz="2000" b="1" dirty="0"/>
              <a:t>目標とされてはいるが、それには大半の原発が再稼働し運転期間は</a:t>
            </a:r>
            <a:r>
              <a:rPr lang="en-US" altLang="ja-JP" sz="2000" b="1" dirty="0"/>
              <a:t>60</a:t>
            </a:r>
            <a:r>
              <a:rPr lang="ja-JP" altLang="ja-JP" sz="2000" b="1" dirty="0"/>
              <a:t>年に延伸することが実現しないとエネルギー基本計画は絵に描いた餅</a:t>
            </a:r>
            <a:r>
              <a:rPr lang="ja-JP" altLang="en-US" sz="2000" b="1" dirty="0"/>
              <a:t>と</a:t>
            </a:r>
            <a:r>
              <a:rPr lang="ja-JP" altLang="ja-JP" sz="2000" b="1" dirty="0"/>
              <a:t>なる</a:t>
            </a:r>
            <a:endParaRPr lang="ja-JP" altLang="ja-JP" sz="2000" dirty="0"/>
          </a:p>
          <a:p>
            <a:endParaRPr kumimoji="1" lang="ja-JP" altLang="en-US" sz="20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76</a:t>
            </a:fld>
            <a:endParaRPr kumimoji="1" lang="ja-JP" altLang="en-US"/>
          </a:p>
        </p:txBody>
      </p:sp>
    </p:spTree>
    <p:extLst>
      <p:ext uri="{BB962C8B-B14F-4D97-AF65-F5344CB8AC3E}">
        <p14:creationId xmlns:p14="http://schemas.microsoft.com/office/powerpoint/2010/main" val="575105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5240" cy="576811"/>
          </a:xfrm>
        </p:spPr>
        <p:txBody>
          <a:bodyPr>
            <a:normAutofit/>
          </a:bodyPr>
          <a:lstStyle/>
          <a:p>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21</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世紀中葉以降も原子力が柱</a:t>
            </a:r>
            <a:endParaRPr kumimoji="1"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894420" y="1327208"/>
            <a:ext cx="7200800" cy="5179420"/>
          </a:xfrm>
        </p:spPr>
        <p:txBody>
          <a:bodyPr>
            <a:normAutofit lnSpcReduction="10000"/>
          </a:bodyPr>
          <a:lstStyle/>
          <a:p>
            <a:pPr marL="0" indent="0" algn="ctr">
              <a:buNone/>
            </a:pPr>
            <a:r>
              <a:rPr lang="en-US" altLang="ja-JP" sz="2800" b="1" dirty="0">
                <a:solidFill>
                  <a:srgbClr val="C00000"/>
                </a:solidFill>
                <a:latin typeface="+mj-ea"/>
                <a:ea typeface="+mj-ea"/>
              </a:rPr>
              <a:t>2050</a:t>
            </a:r>
            <a:r>
              <a:rPr lang="ja-JP" altLang="en-US" sz="2800" b="1" dirty="0">
                <a:solidFill>
                  <a:srgbClr val="C00000"/>
                </a:solidFill>
                <a:latin typeface="+mj-ea"/>
                <a:ea typeface="+mj-ea"/>
              </a:rPr>
              <a:t>年</a:t>
            </a:r>
            <a:r>
              <a:rPr lang="en-US" altLang="ja-JP" sz="2800" b="1" dirty="0">
                <a:solidFill>
                  <a:srgbClr val="C00000"/>
                </a:solidFill>
                <a:latin typeface="+mj-ea"/>
                <a:ea typeface="+mj-ea"/>
              </a:rPr>
              <a:t>CO2</a:t>
            </a:r>
            <a:r>
              <a:rPr lang="ja-JP" altLang="en-US" sz="2800" b="1" dirty="0">
                <a:solidFill>
                  <a:srgbClr val="C00000"/>
                </a:solidFill>
                <a:latin typeface="+mj-ea"/>
                <a:ea typeface="+mj-ea"/>
              </a:rPr>
              <a:t>削減</a:t>
            </a:r>
            <a:r>
              <a:rPr lang="en-US" altLang="ja-JP" sz="2800" b="1" dirty="0">
                <a:solidFill>
                  <a:srgbClr val="C00000"/>
                </a:solidFill>
                <a:latin typeface="+mj-ea"/>
                <a:ea typeface="+mj-ea"/>
              </a:rPr>
              <a:t>80%</a:t>
            </a:r>
            <a:r>
              <a:rPr lang="ja-JP" altLang="en-US" sz="2800" b="1" dirty="0">
                <a:solidFill>
                  <a:srgbClr val="C00000"/>
                </a:solidFill>
                <a:latin typeface="+mj-ea"/>
                <a:ea typeface="+mj-ea"/>
              </a:rPr>
              <a:t>の対応策の一例</a:t>
            </a:r>
            <a:endParaRPr lang="en-US" altLang="ja-JP" sz="2800" b="1" dirty="0">
              <a:solidFill>
                <a:srgbClr val="C00000"/>
              </a:solidFill>
              <a:latin typeface="+mj-ea"/>
              <a:ea typeface="+mj-ea"/>
            </a:endParaRPr>
          </a:p>
          <a:p>
            <a:r>
              <a:rPr lang="ja-JP" altLang="en-US" sz="2800" b="1" dirty="0">
                <a:latin typeface="+mj-ea"/>
                <a:ea typeface="+mj-ea"/>
              </a:rPr>
              <a:t>変動再エネ電源（太陽光、風力）は同量のゼロ・エミッション電源が必要となる</a:t>
            </a:r>
            <a:endParaRPr lang="en-US" altLang="ja-JP" sz="2800" b="1" dirty="0">
              <a:latin typeface="+mj-ea"/>
              <a:ea typeface="+mj-ea"/>
            </a:endParaRPr>
          </a:p>
          <a:p>
            <a:pPr lvl="1"/>
            <a:r>
              <a:rPr lang="ja-JP" altLang="en-US" sz="2400" b="1" dirty="0">
                <a:latin typeface="+mj-ea"/>
                <a:ea typeface="+mj-ea"/>
              </a:rPr>
              <a:t>ゼロ・エミッション電源</a:t>
            </a:r>
            <a:r>
              <a:rPr lang="en-US" altLang="ja-JP" sz="2400" b="1" dirty="0">
                <a:latin typeface="+mj-ea"/>
                <a:ea typeface="+mj-ea"/>
              </a:rPr>
              <a:t>		</a:t>
            </a:r>
            <a:r>
              <a:rPr lang="ja-JP" altLang="en-US" sz="2400" b="1" dirty="0">
                <a:latin typeface="+mj-ea"/>
                <a:ea typeface="+mj-ea"/>
              </a:rPr>
              <a:t>　</a:t>
            </a:r>
            <a:r>
              <a:rPr lang="en-US" altLang="ja-JP" sz="2400" b="1" dirty="0">
                <a:latin typeface="+mj-ea"/>
                <a:ea typeface="+mj-ea"/>
              </a:rPr>
              <a:t>80</a:t>
            </a:r>
            <a:r>
              <a:rPr lang="ja-JP" altLang="en-US" sz="2400" b="1" dirty="0">
                <a:latin typeface="+mj-ea"/>
                <a:ea typeface="+mj-ea"/>
              </a:rPr>
              <a:t>％</a:t>
            </a:r>
            <a:endParaRPr lang="en-US" altLang="ja-JP" sz="2400" b="1" dirty="0">
              <a:latin typeface="+mj-ea"/>
              <a:ea typeface="+mj-ea"/>
            </a:endParaRPr>
          </a:p>
          <a:p>
            <a:pPr lvl="2"/>
            <a:r>
              <a:rPr lang="ja-JP" altLang="en-US" sz="2000" b="1" dirty="0">
                <a:latin typeface="+mj-ea"/>
                <a:ea typeface="+mj-ea"/>
              </a:rPr>
              <a:t>原子力発電</a:t>
            </a:r>
            <a:r>
              <a:rPr lang="en-US" altLang="ja-JP" sz="2000" b="1" dirty="0">
                <a:latin typeface="+mj-ea"/>
                <a:ea typeface="+mj-ea"/>
              </a:rPr>
              <a:t>			</a:t>
            </a:r>
            <a:r>
              <a:rPr lang="ja-JP" altLang="en-US" sz="2000" b="1" dirty="0">
                <a:latin typeface="+mj-ea"/>
                <a:ea typeface="+mj-ea"/>
              </a:rPr>
              <a:t>　　</a:t>
            </a:r>
            <a:r>
              <a:rPr lang="en-US" altLang="ja-JP" sz="2000" b="1" dirty="0">
                <a:latin typeface="+mj-ea"/>
                <a:ea typeface="+mj-ea"/>
              </a:rPr>
              <a:t>45%</a:t>
            </a:r>
          </a:p>
          <a:p>
            <a:pPr lvl="2"/>
            <a:r>
              <a:rPr lang="ja-JP" altLang="en-US" sz="2000" b="1" dirty="0">
                <a:latin typeface="+mj-ea"/>
                <a:ea typeface="+mj-ea"/>
              </a:rPr>
              <a:t>安定再エネ　　 　　</a:t>
            </a:r>
            <a:r>
              <a:rPr lang="en-US" altLang="ja-JP" sz="2000" b="1" dirty="0">
                <a:latin typeface="+mj-ea"/>
                <a:ea typeface="+mj-ea"/>
              </a:rPr>
              <a:t>		</a:t>
            </a:r>
            <a:r>
              <a:rPr lang="ja-JP" altLang="en-US" sz="2000" b="1" dirty="0">
                <a:latin typeface="+mj-ea"/>
                <a:ea typeface="+mj-ea"/>
              </a:rPr>
              <a:t>　　</a:t>
            </a:r>
            <a:r>
              <a:rPr lang="en-US" altLang="ja-JP" sz="2000" b="1" dirty="0">
                <a:latin typeface="+mj-ea"/>
                <a:ea typeface="+mj-ea"/>
              </a:rPr>
              <a:t>15%</a:t>
            </a:r>
          </a:p>
          <a:p>
            <a:pPr lvl="2"/>
            <a:r>
              <a:rPr lang="ja-JP" altLang="en-US" sz="2000" b="1" dirty="0">
                <a:latin typeface="+mj-ea"/>
                <a:ea typeface="+mj-ea"/>
              </a:rPr>
              <a:t>変動再エネ</a:t>
            </a:r>
            <a:r>
              <a:rPr lang="en-US" altLang="ja-JP" sz="2000" b="1" dirty="0">
                <a:latin typeface="+mj-ea"/>
                <a:ea typeface="+mj-ea"/>
              </a:rPr>
              <a:t>			</a:t>
            </a:r>
            <a:r>
              <a:rPr lang="ja-JP" altLang="en-US" sz="2000" b="1" dirty="0">
                <a:latin typeface="+mj-ea"/>
                <a:ea typeface="+mj-ea"/>
              </a:rPr>
              <a:t>　　</a:t>
            </a:r>
            <a:r>
              <a:rPr lang="en-US" altLang="ja-JP" sz="2000" b="1" dirty="0">
                <a:latin typeface="+mj-ea"/>
                <a:ea typeface="+mj-ea"/>
              </a:rPr>
              <a:t>20%</a:t>
            </a:r>
            <a:r>
              <a:rPr lang="ja-JP" altLang="en-US" sz="2000" b="1" dirty="0">
                <a:latin typeface="+mj-ea"/>
                <a:ea typeface="+mj-ea"/>
              </a:rPr>
              <a:t>　</a:t>
            </a:r>
            <a:endParaRPr lang="en-US" altLang="ja-JP" sz="2000" b="1" dirty="0">
              <a:latin typeface="+mj-ea"/>
              <a:ea typeface="+mj-ea"/>
            </a:endParaRPr>
          </a:p>
          <a:p>
            <a:pPr lvl="2"/>
            <a:r>
              <a:rPr lang="ja-JP" altLang="en-US" sz="2000" b="1" dirty="0">
                <a:latin typeface="+mj-ea"/>
                <a:ea typeface="+mj-ea"/>
              </a:rPr>
              <a:t>ゼロ・エミッション電源</a:t>
            </a:r>
            <a:endParaRPr lang="en-US" altLang="ja-JP" sz="2000" b="1" dirty="0">
              <a:latin typeface="+mj-ea"/>
              <a:ea typeface="+mj-ea"/>
            </a:endParaRPr>
          </a:p>
          <a:p>
            <a:pPr lvl="2"/>
            <a:r>
              <a:rPr lang="ja-JP" altLang="en-US" sz="2000" b="1" dirty="0">
                <a:latin typeface="+mj-ea"/>
                <a:ea typeface="+mj-ea"/>
              </a:rPr>
              <a:t>変動再エネバックアップ電源</a:t>
            </a:r>
            <a:r>
              <a:rPr lang="en-US" altLang="ja-JP" sz="2000" b="1" dirty="0">
                <a:latin typeface="+mj-ea"/>
                <a:ea typeface="+mj-ea"/>
              </a:rPr>
              <a:t>	</a:t>
            </a:r>
            <a:r>
              <a:rPr lang="ja-JP" altLang="en-US" sz="2000" b="1" dirty="0">
                <a:latin typeface="+mj-ea"/>
                <a:ea typeface="+mj-ea"/>
              </a:rPr>
              <a:t>　　</a:t>
            </a:r>
            <a:r>
              <a:rPr lang="en-US" altLang="ja-JP" sz="2000" b="1" dirty="0">
                <a:latin typeface="+mj-ea"/>
                <a:ea typeface="+mj-ea"/>
              </a:rPr>
              <a:t>20%</a:t>
            </a:r>
          </a:p>
          <a:p>
            <a:pPr lvl="3"/>
            <a:r>
              <a:rPr lang="ja-JP" altLang="en-US" sz="1600" b="1" dirty="0">
                <a:latin typeface="+mj-ea"/>
                <a:ea typeface="+mj-ea"/>
              </a:rPr>
              <a:t>ゼロ・エミッション電源による：</a:t>
            </a:r>
            <a:r>
              <a:rPr lang="en-US" altLang="ja-JP" sz="1600" b="1" dirty="0">
                <a:latin typeface="+mj-ea"/>
                <a:ea typeface="+mj-ea"/>
              </a:rPr>
              <a:t>CCS</a:t>
            </a:r>
            <a:r>
              <a:rPr lang="ja-JP" altLang="en-US" sz="1600" b="1" dirty="0">
                <a:latin typeface="+mj-ea"/>
                <a:ea typeface="+mj-ea"/>
              </a:rPr>
              <a:t>付き火力、電力貯蔵など</a:t>
            </a:r>
            <a:endParaRPr lang="en-US" altLang="ja-JP" sz="1600" b="1" dirty="0">
              <a:latin typeface="+mj-ea"/>
              <a:ea typeface="+mj-ea"/>
            </a:endParaRPr>
          </a:p>
          <a:p>
            <a:pPr lvl="1"/>
            <a:r>
              <a:rPr lang="ja-JP" altLang="en-US" sz="2400" b="1" dirty="0">
                <a:latin typeface="+mj-ea"/>
                <a:ea typeface="+mj-ea"/>
              </a:rPr>
              <a:t>化石燃料電源</a:t>
            </a:r>
            <a:r>
              <a:rPr lang="en-US" altLang="ja-JP" sz="2400" b="1" dirty="0">
                <a:latin typeface="+mj-ea"/>
                <a:ea typeface="+mj-ea"/>
              </a:rPr>
              <a:t>		</a:t>
            </a:r>
            <a:r>
              <a:rPr lang="ja-JP" altLang="en-US" sz="2400" b="1" dirty="0">
                <a:latin typeface="+mj-ea"/>
                <a:ea typeface="+mj-ea"/>
              </a:rPr>
              <a:t>　</a:t>
            </a:r>
            <a:r>
              <a:rPr lang="en-US" altLang="ja-JP" sz="2400" b="1" dirty="0">
                <a:latin typeface="+mj-ea"/>
                <a:ea typeface="+mj-ea"/>
              </a:rPr>
              <a:t>20%</a:t>
            </a:r>
          </a:p>
          <a:p>
            <a:r>
              <a:rPr lang="ja-JP" altLang="en-US" sz="2400" b="1" dirty="0">
                <a:latin typeface="+mj-ea"/>
                <a:ea typeface="+mj-ea"/>
              </a:rPr>
              <a:t>原子力発電</a:t>
            </a:r>
            <a:r>
              <a:rPr lang="en-US" altLang="ja-JP" sz="2400" b="1" dirty="0">
                <a:latin typeface="+mj-ea"/>
                <a:ea typeface="+mj-ea"/>
              </a:rPr>
              <a:t>45%</a:t>
            </a:r>
            <a:r>
              <a:rPr lang="ja-JP" altLang="en-US" sz="2400" b="1" dirty="0">
                <a:latin typeface="+mj-ea"/>
                <a:ea typeface="+mj-ea"/>
              </a:rPr>
              <a:t>の実現には原発のリプレース・新規増設が不可欠</a:t>
            </a:r>
            <a:endParaRPr kumimoji="1" lang="ja-JP" altLang="en-US" sz="16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77</a:t>
            </a:fld>
            <a:endParaRPr kumimoji="1" lang="ja-JP" altLang="en-US"/>
          </a:p>
        </p:txBody>
      </p:sp>
    </p:spTree>
    <p:extLst>
      <p:ext uri="{BB962C8B-B14F-4D97-AF65-F5344CB8AC3E}">
        <p14:creationId xmlns:p14="http://schemas.microsoft.com/office/powerpoint/2010/main" val="8308175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043940" y="72390"/>
            <a:ext cx="7056120" cy="6713220"/>
          </a:xfrm>
          <a:prstGeom prst="rect">
            <a:avLst/>
          </a:prstGeom>
        </p:spPr>
      </p:pic>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78</a:t>
            </a:fld>
            <a:endParaRPr kumimoji="1" lang="ja-JP" altLang="en-US"/>
          </a:p>
        </p:txBody>
      </p:sp>
      <p:sp>
        <p:nvSpPr>
          <p:cNvPr id="3" name="正方形/長方形 2"/>
          <p:cNvSpPr/>
          <p:nvPr/>
        </p:nvSpPr>
        <p:spPr>
          <a:xfrm>
            <a:off x="4582953" y="2420888"/>
            <a:ext cx="2574032" cy="646331"/>
          </a:xfrm>
          <a:prstGeom prst="rect">
            <a:avLst/>
          </a:prstGeom>
          <a:solidFill>
            <a:schemeClr val="bg1"/>
          </a:solidFill>
        </p:spPr>
        <p:txBody>
          <a:bodyPr wrap="square">
            <a:spAutoFit/>
          </a:bodyPr>
          <a:lstStyle/>
          <a:p>
            <a:r>
              <a:rPr lang="en-US" altLang="ja-JP" b="1" dirty="0">
                <a:latin typeface="+mn-ea"/>
              </a:rPr>
              <a:t>2050</a:t>
            </a:r>
            <a:r>
              <a:rPr lang="ja-JP" altLang="en-US" b="1" dirty="0">
                <a:latin typeface="+mn-ea"/>
              </a:rPr>
              <a:t>年以降原子力比率</a:t>
            </a:r>
          </a:p>
          <a:p>
            <a:r>
              <a:rPr lang="ja-JP" altLang="en-US" b="1" dirty="0">
                <a:latin typeface="+mn-ea"/>
              </a:rPr>
              <a:t>を</a:t>
            </a:r>
            <a:r>
              <a:rPr lang="en-US" altLang="ja-JP" b="1" dirty="0">
                <a:latin typeface="+mn-ea"/>
              </a:rPr>
              <a:t>45</a:t>
            </a:r>
            <a:r>
              <a:rPr lang="ja-JP" altLang="en-US" b="1" dirty="0">
                <a:latin typeface="+mn-ea"/>
              </a:rPr>
              <a:t>％に維持</a:t>
            </a:r>
          </a:p>
        </p:txBody>
      </p:sp>
    </p:spTree>
    <p:extLst>
      <p:ext uri="{BB962C8B-B14F-4D97-AF65-F5344CB8AC3E}">
        <p14:creationId xmlns:p14="http://schemas.microsoft.com/office/powerpoint/2010/main" val="34189752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22</a:t>
            </a:r>
            <a:r>
              <a:rPr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世紀のゼロ・エミッションは原子力なしでは不可能</a:t>
            </a:r>
            <a:endParaRPr kumimoji="1" lang="ja-JP" altLang="en-US"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971600" y="1700808"/>
            <a:ext cx="7200800" cy="4133056"/>
          </a:xfrm>
        </p:spPr>
        <p:txBody>
          <a:bodyPr>
            <a:noAutofit/>
          </a:bodyPr>
          <a:lstStyle/>
          <a:p>
            <a:r>
              <a:rPr lang="en-US" altLang="ja-JP" sz="2000" dirty="0">
                <a:latin typeface="+mj-ea"/>
                <a:ea typeface="+mj-ea"/>
              </a:rPr>
              <a:t>22</a:t>
            </a:r>
            <a:r>
              <a:rPr lang="ja-JP" altLang="en-US" sz="2000" dirty="0">
                <a:latin typeface="+mj-ea"/>
                <a:ea typeface="+mj-ea"/>
              </a:rPr>
              <a:t>世紀はゼロ・エミッション時代</a:t>
            </a:r>
            <a:endParaRPr lang="en-US" altLang="ja-JP" sz="2000" dirty="0">
              <a:latin typeface="+mj-ea"/>
              <a:ea typeface="+mj-ea"/>
            </a:endParaRPr>
          </a:p>
          <a:p>
            <a:r>
              <a:rPr lang="ja-JP" altLang="en-US" sz="2000" dirty="0">
                <a:latin typeface="+mj-ea"/>
                <a:ea typeface="+mj-ea"/>
              </a:rPr>
              <a:t>対応できるのは原子力と再エネのみ</a:t>
            </a:r>
            <a:endParaRPr lang="en-US" altLang="ja-JP" sz="2000" dirty="0">
              <a:latin typeface="+mj-ea"/>
              <a:ea typeface="+mj-ea"/>
            </a:endParaRPr>
          </a:p>
          <a:p>
            <a:pPr lvl="1"/>
            <a:r>
              <a:rPr lang="ja-JP" altLang="en-US" sz="2000" dirty="0">
                <a:latin typeface="+mj-ea"/>
                <a:ea typeface="+mj-ea"/>
              </a:rPr>
              <a:t>変動再エネのバックアップは</a:t>
            </a:r>
            <a:r>
              <a:rPr lang="en-US" altLang="ja-JP" sz="2000" dirty="0">
                <a:latin typeface="+mj-ea"/>
                <a:ea typeface="+mj-ea"/>
              </a:rPr>
              <a:t>CCS</a:t>
            </a:r>
            <a:r>
              <a:rPr lang="ja-JP" altLang="en-US" sz="2000" dirty="0">
                <a:latin typeface="+mj-ea"/>
                <a:ea typeface="+mj-ea"/>
              </a:rPr>
              <a:t>付化石燃料</a:t>
            </a:r>
            <a:endParaRPr lang="en-US" altLang="ja-JP" sz="2000" dirty="0">
              <a:latin typeface="+mj-ea"/>
              <a:ea typeface="+mj-ea"/>
            </a:endParaRPr>
          </a:p>
          <a:p>
            <a:r>
              <a:rPr lang="ja-JP" altLang="en-US" sz="2000" dirty="0">
                <a:latin typeface="+mj-ea"/>
                <a:ea typeface="+mj-ea"/>
              </a:rPr>
              <a:t>原子力発電の比率の段階的引き上げが必要となろう</a:t>
            </a:r>
            <a:endParaRPr lang="en-US" altLang="ja-JP" sz="2000" dirty="0">
              <a:latin typeface="+mj-ea"/>
              <a:ea typeface="+mj-ea"/>
            </a:endParaRPr>
          </a:p>
          <a:p>
            <a:pPr lvl="1"/>
            <a:r>
              <a:rPr lang="en-US" altLang="ja-JP" sz="2000" dirty="0">
                <a:latin typeface="+mj-ea"/>
                <a:ea typeface="+mj-ea"/>
              </a:rPr>
              <a:t>2050</a:t>
            </a:r>
            <a:r>
              <a:rPr lang="ja-JP" altLang="en-US" sz="2000" dirty="0">
                <a:latin typeface="+mj-ea"/>
                <a:ea typeface="+mj-ea"/>
              </a:rPr>
              <a:t>年　</a:t>
            </a:r>
            <a:r>
              <a:rPr lang="en-US" altLang="ja-JP" sz="2000" dirty="0">
                <a:latin typeface="+mj-ea"/>
                <a:ea typeface="+mj-ea"/>
              </a:rPr>
              <a:t>45%</a:t>
            </a:r>
          </a:p>
          <a:p>
            <a:pPr lvl="1"/>
            <a:r>
              <a:rPr lang="en-US" altLang="ja-JP" sz="2000" dirty="0">
                <a:latin typeface="+mj-ea"/>
                <a:ea typeface="+mj-ea"/>
              </a:rPr>
              <a:t>2075</a:t>
            </a:r>
            <a:r>
              <a:rPr lang="ja-JP" altLang="en-US" sz="2000" dirty="0">
                <a:latin typeface="+mj-ea"/>
                <a:ea typeface="+mj-ea"/>
              </a:rPr>
              <a:t>年　</a:t>
            </a:r>
            <a:r>
              <a:rPr lang="en-US" altLang="ja-JP" sz="2000" dirty="0">
                <a:latin typeface="+mj-ea"/>
                <a:ea typeface="+mj-ea"/>
              </a:rPr>
              <a:t>60%</a:t>
            </a:r>
          </a:p>
          <a:p>
            <a:pPr lvl="1"/>
            <a:r>
              <a:rPr lang="en-US" altLang="ja-JP" sz="2000" dirty="0">
                <a:latin typeface="+mj-ea"/>
                <a:ea typeface="+mj-ea"/>
              </a:rPr>
              <a:t>2100</a:t>
            </a:r>
            <a:r>
              <a:rPr lang="ja-JP" altLang="en-US" sz="2000" dirty="0">
                <a:latin typeface="+mj-ea"/>
                <a:ea typeface="+mj-ea"/>
              </a:rPr>
              <a:t>年　</a:t>
            </a:r>
            <a:r>
              <a:rPr lang="en-US" altLang="ja-JP" sz="2000" dirty="0">
                <a:latin typeface="+mj-ea"/>
                <a:ea typeface="+mj-ea"/>
              </a:rPr>
              <a:t>80%</a:t>
            </a:r>
          </a:p>
          <a:p>
            <a:r>
              <a:rPr lang="ja-JP" altLang="en-US" sz="2000" dirty="0">
                <a:latin typeface="+mj-ea"/>
                <a:ea typeface="+mj-ea"/>
              </a:rPr>
              <a:t>変動再エネの増強オプションは電力貯蔵のイノベーション次第</a:t>
            </a:r>
            <a:endParaRPr lang="en-US" altLang="ja-JP" sz="2000" dirty="0">
              <a:latin typeface="+mj-ea"/>
              <a:ea typeface="+mj-ea"/>
            </a:endParaRPr>
          </a:p>
          <a:p>
            <a:pPr lvl="1"/>
            <a:r>
              <a:rPr lang="ja-JP" altLang="en-US" sz="2000" dirty="0">
                <a:latin typeface="+mj-ea"/>
                <a:ea typeface="+mj-ea"/>
              </a:rPr>
              <a:t>実現可能性は不確実</a:t>
            </a:r>
            <a:endParaRPr lang="en-US" altLang="ja-JP" sz="2000" dirty="0">
              <a:latin typeface="+mj-ea"/>
              <a:ea typeface="+mj-ea"/>
            </a:endParaRPr>
          </a:p>
          <a:p>
            <a:pPr lvl="1"/>
            <a:r>
              <a:rPr lang="ja-JP" altLang="en-US" sz="2000" dirty="0">
                <a:latin typeface="+mj-ea"/>
                <a:ea typeface="+mj-ea"/>
              </a:rPr>
              <a:t>イノベーションに頼れる段階ではない</a:t>
            </a:r>
            <a:endParaRPr lang="en-US" altLang="ja-JP" sz="2000" dirty="0">
              <a:latin typeface="+mj-ea"/>
              <a:ea typeface="+mj-ea"/>
            </a:endParaRPr>
          </a:p>
          <a:p>
            <a:pPr lvl="1"/>
            <a:r>
              <a:rPr lang="ja-JP" altLang="en-US" sz="2000" dirty="0">
                <a:latin typeface="+mj-ea"/>
                <a:ea typeface="+mj-ea"/>
              </a:rPr>
              <a:t>現段階ではオプションの一つ</a:t>
            </a:r>
            <a:endParaRPr lang="en-US" altLang="ja-JP" sz="2000" dirty="0">
              <a:latin typeface="+mj-ea"/>
              <a:ea typeface="+mj-ea"/>
            </a:endParaRPr>
          </a:p>
          <a:p>
            <a:endParaRPr kumimoji="1" lang="ja-JP" altLang="en-US" sz="1800" dirty="0">
              <a:latin typeface="+mj-ea"/>
              <a:ea typeface="+mj-ea"/>
            </a:endParaRPr>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79</a:t>
            </a:fld>
            <a:endParaRPr kumimoji="1" lang="ja-JP" altLang="en-US"/>
          </a:p>
        </p:txBody>
      </p:sp>
    </p:spTree>
    <p:extLst>
      <p:ext uri="{BB962C8B-B14F-4D97-AF65-F5344CB8AC3E}">
        <p14:creationId xmlns:p14="http://schemas.microsoft.com/office/powerpoint/2010/main" val="416998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8</a:t>
            </a:fld>
            <a:endParaRPr kumimoji="1" lang="ja-JP" altLang="en-US" dirty="0"/>
          </a:p>
        </p:txBody>
      </p:sp>
      <p:pic>
        <p:nvPicPr>
          <p:cNvPr id="2" name="図 1"/>
          <p:cNvPicPr>
            <a:picLocks noChangeAspect="1"/>
          </p:cNvPicPr>
          <p:nvPr/>
        </p:nvPicPr>
        <p:blipFill>
          <a:blip r:embed="rId2"/>
          <a:stretch>
            <a:fillRect/>
          </a:stretch>
        </p:blipFill>
        <p:spPr>
          <a:xfrm>
            <a:off x="399565" y="328221"/>
            <a:ext cx="8280920" cy="6210691"/>
          </a:xfrm>
          <a:prstGeom prst="rect">
            <a:avLst/>
          </a:prstGeom>
        </p:spPr>
      </p:pic>
      <p:sp>
        <p:nvSpPr>
          <p:cNvPr id="5" name="正方形/長方形 4"/>
          <p:cNvSpPr/>
          <p:nvPr/>
        </p:nvSpPr>
        <p:spPr>
          <a:xfrm>
            <a:off x="1907704" y="6237312"/>
            <a:ext cx="5328592" cy="484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過大な発電設備</a:t>
            </a:r>
            <a:r>
              <a:rPr kumimoji="1" lang="ja-JP" altLang="en-US" b="1" dirty="0">
                <a:solidFill>
                  <a:schemeClr val="tx1"/>
                </a:solidFill>
              </a:rPr>
              <a:t>（立憲民主党</a:t>
            </a:r>
            <a:r>
              <a:rPr lang="ja-JP" altLang="en-US" b="1" dirty="0">
                <a:solidFill>
                  <a:schemeClr val="tx1"/>
                </a:solidFill>
              </a:rPr>
              <a:t>の</a:t>
            </a:r>
            <a:r>
              <a:rPr kumimoji="1" lang="ja-JP" altLang="en-US" b="1" dirty="0">
                <a:solidFill>
                  <a:schemeClr val="tx1"/>
                </a:solidFill>
              </a:rPr>
              <a:t>再エネ</a:t>
            </a:r>
            <a:r>
              <a:rPr kumimoji="1" lang="en-US" altLang="ja-JP" b="1" dirty="0">
                <a:solidFill>
                  <a:schemeClr val="tx1"/>
                </a:solidFill>
              </a:rPr>
              <a:t>40%</a:t>
            </a:r>
            <a:r>
              <a:rPr kumimoji="1" lang="ja-JP" altLang="en-US" b="1" dirty="0">
                <a:solidFill>
                  <a:schemeClr val="tx1"/>
                </a:solidFill>
              </a:rPr>
              <a:t>案）</a:t>
            </a:r>
          </a:p>
        </p:txBody>
      </p:sp>
      <p:cxnSp>
        <p:nvCxnSpPr>
          <p:cNvPr id="6" name="直線矢印コネクタ 5"/>
          <p:cNvCxnSpPr/>
          <p:nvPr/>
        </p:nvCxnSpPr>
        <p:spPr>
          <a:xfrm flipV="1">
            <a:off x="5292080" y="1916832"/>
            <a:ext cx="0" cy="216024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486490" y="2952128"/>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latin typeface="+mn-ea"/>
              </a:rPr>
              <a:t>2.65</a:t>
            </a:r>
            <a:r>
              <a:rPr kumimoji="1" lang="ja-JP" altLang="en-US" sz="1600" b="1" dirty="0">
                <a:solidFill>
                  <a:schemeClr val="tx1"/>
                </a:solidFill>
                <a:latin typeface="+mn-ea"/>
              </a:rPr>
              <a:t>倍</a:t>
            </a:r>
          </a:p>
        </p:txBody>
      </p:sp>
      <p:cxnSp>
        <p:nvCxnSpPr>
          <p:cNvPr id="7" name="直線矢印コネクタ 6"/>
          <p:cNvCxnSpPr/>
          <p:nvPr/>
        </p:nvCxnSpPr>
        <p:spPr>
          <a:xfrm flipH="1" flipV="1">
            <a:off x="6451666" y="4725144"/>
            <a:ext cx="1000654" cy="864096"/>
          </a:xfrm>
          <a:prstGeom prst="straightConnector1">
            <a:avLst/>
          </a:prstGeom>
          <a:ln w="28575">
            <a:solidFill>
              <a:srgbClr val="03060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6358697" y="3871963"/>
            <a:ext cx="1085167" cy="745623"/>
          </a:xfrm>
          <a:prstGeom prst="straightConnector1">
            <a:avLst/>
          </a:prstGeom>
          <a:ln w="28575">
            <a:solidFill>
              <a:srgbClr val="03060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6345297" y="3104964"/>
            <a:ext cx="1079585" cy="637047"/>
          </a:xfrm>
          <a:prstGeom prst="straightConnector1">
            <a:avLst/>
          </a:prstGeom>
          <a:ln w="28575">
            <a:solidFill>
              <a:srgbClr val="03060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6358697" y="2089915"/>
            <a:ext cx="1074641" cy="1160529"/>
          </a:xfrm>
          <a:prstGeom prst="straightConnector1">
            <a:avLst/>
          </a:prstGeom>
          <a:ln w="28575">
            <a:solidFill>
              <a:srgbClr val="03060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5580112" y="4581128"/>
            <a:ext cx="88001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現状維持</a:t>
            </a:r>
          </a:p>
        </p:txBody>
      </p:sp>
      <p:sp>
        <p:nvSpPr>
          <p:cNvPr id="16" name="正方形/長方形 15"/>
          <p:cNvSpPr/>
          <p:nvPr/>
        </p:nvSpPr>
        <p:spPr>
          <a:xfrm>
            <a:off x="5571656" y="3753036"/>
            <a:ext cx="88001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現状維持</a:t>
            </a:r>
          </a:p>
        </p:txBody>
      </p:sp>
      <p:sp>
        <p:nvSpPr>
          <p:cNvPr id="17" name="正方形/長方形 16"/>
          <p:cNvSpPr/>
          <p:nvPr/>
        </p:nvSpPr>
        <p:spPr>
          <a:xfrm>
            <a:off x="5868143" y="2930957"/>
            <a:ext cx="58580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拡大</a:t>
            </a:r>
          </a:p>
        </p:txBody>
      </p:sp>
      <p:sp>
        <p:nvSpPr>
          <p:cNvPr id="18" name="正方形/長方形 17"/>
          <p:cNvSpPr/>
          <p:nvPr/>
        </p:nvSpPr>
        <p:spPr>
          <a:xfrm>
            <a:off x="5782635" y="1956076"/>
            <a:ext cx="67977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拡大</a:t>
            </a:r>
          </a:p>
        </p:txBody>
      </p:sp>
      <p:sp>
        <p:nvSpPr>
          <p:cNvPr id="3" name="正方形/長方形 2"/>
          <p:cNvSpPr/>
          <p:nvPr/>
        </p:nvSpPr>
        <p:spPr>
          <a:xfrm>
            <a:off x="7380312" y="4077072"/>
            <a:ext cx="216024" cy="216024"/>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Tree>
    <p:extLst>
      <p:ext uri="{BB962C8B-B14F-4D97-AF65-F5344CB8AC3E}">
        <p14:creationId xmlns:p14="http://schemas.microsoft.com/office/powerpoint/2010/main" val="8641234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0BA1A07C-239A-484A-B19C-10937A2E68B8}" type="slidenum">
              <a:rPr kumimoji="1" lang="ja-JP" altLang="en-US" smtClean="0"/>
              <a:t>80</a:t>
            </a:fld>
            <a:endParaRPr kumimoji="1" lang="ja-JP" altLang="en-US"/>
          </a:p>
        </p:txBody>
      </p:sp>
      <p:pic>
        <p:nvPicPr>
          <p:cNvPr id="4" name="図 3"/>
          <p:cNvPicPr>
            <a:picLocks noChangeAspect="1"/>
          </p:cNvPicPr>
          <p:nvPr/>
        </p:nvPicPr>
        <p:blipFill>
          <a:blip r:embed="rId2"/>
          <a:stretch>
            <a:fillRect/>
          </a:stretch>
        </p:blipFill>
        <p:spPr>
          <a:xfrm>
            <a:off x="1494298" y="37322"/>
            <a:ext cx="6080760" cy="6858000"/>
          </a:xfrm>
          <a:prstGeom prst="rect">
            <a:avLst/>
          </a:prstGeom>
        </p:spPr>
      </p:pic>
      <p:sp>
        <p:nvSpPr>
          <p:cNvPr id="3" name="正方形/長方形 2"/>
          <p:cNvSpPr/>
          <p:nvPr/>
        </p:nvSpPr>
        <p:spPr>
          <a:xfrm>
            <a:off x="3897777" y="3717032"/>
            <a:ext cx="1348446" cy="369332"/>
          </a:xfrm>
          <a:prstGeom prst="rect">
            <a:avLst/>
          </a:prstGeom>
          <a:solidFill>
            <a:schemeClr val="bg1"/>
          </a:solidFill>
        </p:spPr>
        <p:txBody>
          <a:bodyPr wrap="none">
            <a:spAutoFit/>
          </a:bodyPr>
          <a:lstStyle/>
          <a:p>
            <a:r>
              <a:rPr lang="en-US" altLang="ja-JP" b="1" dirty="0">
                <a:latin typeface="+mn-ea"/>
              </a:rPr>
              <a:t>2050</a:t>
            </a:r>
            <a:r>
              <a:rPr lang="ja-JP" altLang="en-US" b="1" dirty="0">
                <a:latin typeface="+mn-ea"/>
              </a:rPr>
              <a:t>年</a:t>
            </a:r>
            <a:r>
              <a:rPr lang="en-US" altLang="ja-JP" b="1" dirty="0">
                <a:latin typeface="+mn-ea"/>
              </a:rPr>
              <a:t>45</a:t>
            </a:r>
            <a:r>
              <a:rPr lang="ja-JP" altLang="en-US" b="1" dirty="0">
                <a:latin typeface="+mn-ea"/>
              </a:rPr>
              <a:t>％</a:t>
            </a:r>
          </a:p>
        </p:txBody>
      </p:sp>
      <p:sp>
        <p:nvSpPr>
          <p:cNvPr id="5" name="正方形/長方形 4"/>
          <p:cNvSpPr/>
          <p:nvPr/>
        </p:nvSpPr>
        <p:spPr>
          <a:xfrm>
            <a:off x="5097136" y="2883488"/>
            <a:ext cx="1348446" cy="369332"/>
          </a:xfrm>
          <a:prstGeom prst="rect">
            <a:avLst/>
          </a:prstGeom>
          <a:solidFill>
            <a:schemeClr val="bg1"/>
          </a:solidFill>
        </p:spPr>
        <p:txBody>
          <a:bodyPr wrap="none">
            <a:spAutoFit/>
          </a:bodyPr>
          <a:lstStyle/>
          <a:p>
            <a:r>
              <a:rPr lang="en-US" altLang="ja-JP" b="1" dirty="0">
                <a:latin typeface="+mn-ea"/>
              </a:rPr>
              <a:t>2075</a:t>
            </a:r>
            <a:r>
              <a:rPr lang="ja-JP" altLang="en-US" b="1" dirty="0">
                <a:latin typeface="+mn-ea"/>
              </a:rPr>
              <a:t>年</a:t>
            </a:r>
            <a:r>
              <a:rPr lang="en-US" altLang="ja-JP" b="1" dirty="0">
                <a:latin typeface="+mn-ea"/>
              </a:rPr>
              <a:t>60</a:t>
            </a:r>
            <a:r>
              <a:rPr lang="ja-JP" altLang="en-US" b="1" dirty="0">
                <a:latin typeface="+mn-ea"/>
              </a:rPr>
              <a:t>％</a:t>
            </a:r>
          </a:p>
        </p:txBody>
      </p:sp>
      <p:sp>
        <p:nvSpPr>
          <p:cNvPr id="6" name="正方形/長方形 5"/>
          <p:cNvSpPr/>
          <p:nvPr/>
        </p:nvSpPr>
        <p:spPr>
          <a:xfrm>
            <a:off x="6126921" y="2290092"/>
            <a:ext cx="1348446" cy="369332"/>
          </a:xfrm>
          <a:prstGeom prst="rect">
            <a:avLst/>
          </a:prstGeom>
          <a:solidFill>
            <a:schemeClr val="bg1"/>
          </a:solidFill>
        </p:spPr>
        <p:txBody>
          <a:bodyPr wrap="none">
            <a:spAutoFit/>
          </a:bodyPr>
          <a:lstStyle/>
          <a:p>
            <a:r>
              <a:rPr lang="en-US" altLang="ja-JP" b="1" dirty="0">
                <a:latin typeface="+mn-ea"/>
              </a:rPr>
              <a:t>2100</a:t>
            </a:r>
            <a:r>
              <a:rPr lang="ja-JP" altLang="en-US" b="1" dirty="0">
                <a:latin typeface="+mn-ea"/>
              </a:rPr>
              <a:t>年</a:t>
            </a:r>
            <a:r>
              <a:rPr lang="en-US" altLang="ja-JP" b="1" dirty="0">
                <a:latin typeface="+mn-ea"/>
              </a:rPr>
              <a:t>80</a:t>
            </a:r>
            <a:r>
              <a:rPr lang="ja-JP" altLang="en-US" b="1" dirty="0">
                <a:latin typeface="+mn-ea"/>
              </a:rPr>
              <a:t>％</a:t>
            </a:r>
          </a:p>
        </p:txBody>
      </p:sp>
    </p:spTree>
    <p:extLst>
      <p:ext uri="{BB962C8B-B14F-4D97-AF65-F5344CB8AC3E}">
        <p14:creationId xmlns:p14="http://schemas.microsoft.com/office/powerpoint/2010/main" val="4121248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en-US" sz="32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あとがき</a:t>
            </a:r>
          </a:p>
        </p:txBody>
      </p:sp>
      <p:sp>
        <p:nvSpPr>
          <p:cNvPr id="3" name="コンテンツ プレースホルダー 2"/>
          <p:cNvSpPr>
            <a:spLocks noGrp="1"/>
          </p:cNvSpPr>
          <p:nvPr>
            <p:ph idx="1"/>
          </p:nvPr>
        </p:nvSpPr>
        <p:spPr>
          <a:xfrm>
            <a:off x="1305635" y="1632196"/>
            <a:ext cx="6912768" cy="4243707"/>
          </a:xfrm>
        </p:spPr>
        <p:txBody>
          <a:bodyPr>
            <a:normAutofit/>
          </a:bodyPr>
          <a:lstStyle/>
          <a:p>
            <a:r>
              <a:rPr lang="ja-JP" altLang="en-US" sz="2000" b="1" dirty="0"/>
              <a:t>再生可能エネルギーの大量導入には限界があることから我々の子供、孫等次の世代のエネルギーをどう確保するかを真剣に考えることが我々の世代の使命であ</a:t>
            </a:r>
            <a:r>
              <a:rPr lang="ja-JP" altLang="ja-JP" sz="2000" b="1" dirty="0"/>
              <a:t>りま</a:t>
            </a:r>
            <a:r>
              <a:rPr lang="ja-JP" altLang="en-US" sz="2000" b="1" dirty="0"/>
              <a:t>す　</a:t>
            </a:r>
            <a:endParaRPr lang="en-US" altLang="ja-JP" sz="2000" b="1" dirty="0"/>
          </a:p>
          <a:p>
            <a:pPr lvl="0"/>
            <a:r>
              <a:rPr lang="ja-JP" altLang="ja-JP" sz="2000" b="1" dirty="0"/>
              <a:t>世界は原子力推進の潮流の中、我が国では脱原発のうねりが根強く、</a:t>
            </a:r>
            <a:r>
              <a:rPr lang="ja-JP" altLang="en-US" sz="2000" b="1" dirty="0"/>
              <a:t>政府</a:t>
            </a:r>
            <a:r>
              <a:rPr lang="ja-JP" altLang="ja-JP" sz="2000" b="1" dirty="0"/>
              <a:t>も原子力推進を強調できない状況にあるとはいえ、再エネ賦課金の負担</a:t>
            </a:r>
            <a:r>
              <a:rPr lang="ja-JP" altLang="en-US" sz="2000" b="1" dirty="0"/>
              <a:t>２</a:t>
            </a:r>
            <a:r>
              <a:rPr lang="ja-JP" altLang="ja-JP" sz="2000" b="1" dirty="0"/>
              <a:t>兆円、原発停止による年間</a:t>
            </a:r>
            <a:r>
              <a:rPr lang="ja-JP" altLang="en-US" sz="2000" b="1" dirty="0"/>
              <a:t>　３</a:t>
            </a:r>
            <a:r>
              <a:rPr lang="ja-JP" altLang="ja-JP" sz="2000" b="1" dirty="0"/>
              <a:t>兆円の外貨</a:t>
            </a:r>
            <a:r>
              <a:rPr lang="ja-JP" altLang="en-US" sz="2000" b="1" dirty="0"/>
              <a:t>流出</a:t>
            </a:r>
            <a:r>
              <a:rPr lang="ja-JP" altLang="ja-JP" sz="2000" b="1" dirty="0"/>
              <a:t>を</a:t>
            </a:r>
            <a:r>
              <a:rPr lang="ja-JP" altLang="en-US" sz="2000" b="1" dirty="0"/>
              <a:t>許すほど</a:t>
            </a:r>
            <a:r>
              <a:rPr lang="ja-JP" altLang="ja-JP" sz="2000" b="1" dirty="0"/>
              <a:t>日本人は裕福ではない</a:t>
            </a:r>
            <a:r>
              <a:rPr lang="ja-JP" altLang="en-US" sz="2000" b="1" dirty="0"/>
              <a:t>筈</a:t>
            </a:r>
            <a:endParaRPr lang="en-US" altLang="ja-JP" sz="2000" b="1" dirty="0"/>
          </a:p>
          <a:p>
            <a:pPr lvl="0"/>
            <a:r>
              <a:rPr lang="ja-JP" altLang="ja-JP" sz="2000" b="1" dirty="0"/>
              <a:t>フランス人のように「アラブの油に頼らず、</a:t>
            </a:r>
            <a:r>
              <a:rPr lang="ja-JP" altLang="en-US" sz="2000" b="1" dirty="0"/>
              <a:t>自国</a:t>
            </a:r>
            <a:r>
              <a:rPr lang="ja-JP" altLang="ja-JP" sz="2000" b="1" dirty="0"/>
              <a:t>の科学技術を信頼したい」といえないものだろうか</a:t>
            </a:r>
            <a:r>
              <a:rPr lang="ja-JP" altLang="en-US" sz="2000" b="1" dirty="0"/>
              <a:t>　なぜ日本の進んだ科学技術と誠実な技術者を信頼できないのだろうか</a:t>
            </a:r>
            <a:endParaRPr lang="ja-JP" altLang="ja-JP" sz="2000" dirty="0"/>
          </a:p>
          <a:p>
            <a:pPr lvl="0"/>
            <a:r>
              <a:rPr lang="ja-JP" altLang="ja-JP" sz="2000" b="1" dirty="0"/>
              <a:t>「</a:t>
            </a:r>
            <a:r>
              <a:rPr lang="ja-JP" altLang="en-US" sz="2000" b="1" dirty="0"/>
              <a:t>無責任で夢想的な脱原発の主張は　国家を滅ぼし、国民を不幸にするものだ」　</a:t>
            </a:r>
            <a:r>
              <a:rPr lang="ja-JP" altLang="ja-JP" sz="2000" b="1" dirty="0"/>
              <a:t>と叫びたい</a:t>
            </a:r>
            <a:r>
              <a:rPr lang="ja-JP" altLang="en-US" sz="2000" b="1" dirty="0"/>
              <a:t>気持ちです</a:t>
            </a:r>
            <a:endParaRPr lang="ja-JP" altLang="ja-JP" sz="2000" dirty="0"/>
          </a:p>
        </p:txBody>
      </p:sp>
      <p:sp>
        <p:nvSpPr>
          <p:cNvPr id="4" name="正方形/長方形 3"/>
          <p:cNvSpPr/>
          <p:nvPr/>
        </p:nvSpPr>
        <p:spPr>
          <a:xfrm>
            <a:off x="1979712" y="5875903"/>
            <a:ext cx="6401852" cy="69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n-ea"/>
              </a:rPr>
              <a:t>（文責</a:t>
            </a:r>
            <a:r>
              <a:rPr lang="en-US" altLang="ja-JP" sz="1400" b="1" dirty="0">
                <a:solidFill>
                  <a:schemeClr val="tx1"/>
                </a:solidFill>
                <a:latin typeface="+mn-ea"/>
              </a:rPr>
              <a:t>;</a:t>
            </a:r>
            <a:r>
              <a:rPr lang="ja-JP" altLang="en-US" sz="1400" b="1" dirty="0">
                <a:solidFill>
                  <a:schemeClr val="tx1"/>
                </a:solidFill>
                <a:latin typeface="+mn-ea"/>
              </a:rPr>
              <a:t>　エネルギー問題に発言する会　チーム</a:t>
            </a:r>
            <a:r>
              <a:rPr lang="en-US" altLang="ja-JP" sz="1400" b="1" dirty="0">
                <a:solidFill>
                  <a:schemeClr val="tx1"/>
                </a:solidFill>
                <a:latin typeface="+mn-ea"/>
              </a:rPr>
              <a:t>E</a:t>
            </a:r>
          </a:p>
          <a:p>
            <a:pPr algn="ctr"/>
            <a:r>
              <a:rPr lang="zh-TW" altLang="en-US" sz="1400" b="1" dirty="0">
                <a:solidFill>
                  <a:schemeClr val="tx1"/>
                </a:solidFill>
                <a:latin typeface="ＭＳ Ｐゴシック" panose="020B0600070205080204" pitchFamily="50" charset="-128"/>
                <a:ea typeface="ＭＳ Ｐゴシック" panose="020B0600070205080204" pitchFamily="50" charset="-128"/>
              </a:rPr>
              <a:t>林  勉</a:t>
            </a:r>
            <a:r>
              <a:rPr lang="ja-JP" altLang="en-US" sz="1400" b="1" dirty="0" err="1">
                <a:solidFill>
                  <a:schemeClr val="tx1"/>
                </a:solidFill>
                <a:latin typeface="ＭＳ Ｐゴシック" panose="020B0600070205080204" pitchFamily="50" charset="-128"/>
                <a:ea typeface="ＭＳ Ｐゴシック" panose="020B0600070205080204" pitchFamily="50" charset="-128"/>
              </a:rPr>
              <a:t>、</a:t>
            </a:r>
            <a:r>
              <a:rPr lang="zh-TW" altLang="en-US" sz="1400" b="1" dirty="0">
                <a:solidFill>
                  <a:schemeClr val="tx1"/>
                </a:solidFill>
                <a:latin typeface="ＭＳ Ｐゴシック" panose="020B0600070205080204" pitchFamily="50" charset="-128"/>
                <a:ea typeface="ＭＳ Ｐゴシック" panose="020B0600070205080204" pitchFamily="50" charset="-128"/>
              </a:rPr>
              <a:t>小野章昌</a:t>
            </a:r>
            <a:r>
              <a:rPr lang="ja-JP" altLang="en-US" sz="1400" b="1" dirty="0" err="1">
                <a:solidFill>
                  <a:schemeClr val="tx1"/>
                </a:solidFill>
                <a:latin typeface="ＭＳ Ｐゴシック" panose="020B0600070205080204" pitchFamily="50" charset="-128"/>
                <a:ea typeface="ＭＳ Ｐゴシック" panose="020B0600070205080204" pitchFamily="50" charset="-128"/>
              </a:rPr>
              <a:t>、</a:t>
            </a:r>
            <a:r>
              <a:rPr lang="zh-TW" altLang="en-US" sz="1400" b="1" dirty="0">
                <a:solidFill>
                  <a:schemeClr val="tx1"/>
                </a:solidFill>
                <a:latin typeface="ＭＳ Ｐゴシック" panose="020B0600070205080204" pitchFamily="50" charset="-128"/>
                <a:ea typeface="ＭＳ Ｐゴシック" panose="020B0600070205080204" pitchFamily="50" charset="-128"/>
              </a:rPr>
              <a:t>石井正則</a:t>
            </a:r>
            <a:r>
              <a:rPr lang="ja-JP" altLang="en-US" sz="1400" b="1" dirty="0" err="1">
                <a:solidFill>
                  <a:schemeClr val="tx1"/>
                </a:solidFill>
                <a:latin typeface="ＭＳ Ｐゴシック" panose="020B0600070205080204" pitchFamily="50" charset="-128"/>
                <a:ea typeface="ＭＳ Ｐゴシック" panose="020B0600070205080204" pitchFamily="50" charset="-128"/>
              </a:rPr>
              <a:t>、</a:t>
            </a:r>
            <a:r>
              <a:rPr lang="zh-TW" altLang="en-US" sz="1400" b="1" dirty="0">
                <a:solidFill>
                  <a:schemeClr val="tx1"/>
                </a:solidFill>
                <a:latin typeface="ＭＳ Ｐゴシック" panose="020B0600070205080204" pitchFamily="50" charset="-128"/>
                <a:ea typeface="ＭＳ Ｐゴシック" panose="020B0600070205080204" pitchFamily="50" charset="-128"/>
              </a:rPr>
              <a:t>大野崇</a:t>
            </a:r>
            <a:r>
              <a:rPr lang="ja-JP" altLang="en-US" sz="1400" b="1" dirty="0" err="1">
                <a:solidFill>
                  <a:schemeClr val="tx1"/>
                </a:solidFill>
                <a:latin typeface="ＭＳ Ｐゴシック" panose="020B0600070205080204" pitchFamily="50" charset="-128"/>
                <a:ea typeface="ＭＳ Ｐゴシック" panose="020B0600070205080204" pitchFamily="50" charset="-128"/>
              </a:rPr>
              <a:t>、</a:t>
            </a:r>
            <a:r>
              <a:rPr lang="zh-TW" altLang="en-US" sz="1400" b="1" dirty="0">
                <a:solidFill>
                  <a:schemeClr val="tx1"/>
                </a:solidFill>
                <a:latin typeface="ＭＳ Ｐゴシック" panose="020B0600070205080204" pitchFamily="50" charset="-128"/>
                <a:ea typeface="ＭＳ Ｐゴシック" panose="020B0600070205080204" pitchFamily="50" charset="-128"/>
              </a:rPr>
              <a:t>坪谷隆夫</a:t>
            </a:r>
            <a:r>
              <a:rPr lang="ja-JP" altLang="en-US" sz="1400" b="1" dirty="0" err="1">
                <a:solidFill>
                  <a:schemeClr val="tx1"/>
                </a:solidFill>
                <a:latin typeface="ＭＳ Ｐゴシック" panose="020B0600070205080204" pitchFamily="50" charset="-128"/>
                <a:ea typeface="ＭＳ Ｐゴシック" panose="020B0600070205080204" pitchFamily="50" charset="-128"/>
              </a:rPr>
              <a:t>、</a:t>
            </a:r>
            <a:r>
              <a:rPr lang="zh-TW" altLang="en-US" sz="1400" b="1" dirty="0">
                <a:solidFill>
                  <a:schemeClr val="tx1"/>
                </a:solidFill>
                <a:latin typeface="ＭＳ Ｐゴシック" panose="020B0600070205080204" pitchFamily="50" charset="-128"/>
                <a:ea typeface="ＭＳ Ｐゴシック" panose="020B0600070205080204" pitchFamily="50" charset="-128"/>
              </a:rPr>
              <a:t>川合将義</a:t>
            </a:r>
            <a:r>
              <a:rPr lang="ja-JP" altLang="en-US" sz="1400" b="1" dirty="0" err="1">
                <a:solidFill>
                  <a:schemeClr val="tx1"/>
                </a:solidFill>
                <a:latin typeface="ＭＳ Ｐゴシック" panose="020B0600070205080204" pitchFamily="50" charset="-128"/>
                <a:ea typeface="ＭＳ Ｐゴシック" panose="020B0600070205080204" pitchFamily="50" charset="-128"/>
              </a:rPr>
              <a:t>、</a:t>
            </a:r>
            <a:r>
              <a:rPr lang="ja-JP" altLang="en-US" sz="1400" b="1" dirty="0">
                <a:solidFill>
                  <a:schemeClr val="tx1"/>
                </a:solidFill>
                <a:latin typeface="ＭＳ Ｐゴシック" panose="020B0600070205080204" pitchFamily="50" charset="-128"/>
                <a:ea typeface="ＭＳ Ｐゴシック" panose="020B0600070205080204" pitchFamily="50" charset="-128"/>
              </a:rPr>
              <a:t>峰松昭義、</a:t>
            </a:r>
            <a:r>
              <a:rPr kumimoji="1" lang="ja-JP" altLang="en-US" sz="1400" b="1" dirty="0">
                <a:solidFill>
                  <a:schemeClr val="tx1"/>
                </a:solidFill>
                <a:latin typeface="+mn-ea"/>
              </a:rPr>
              <a:t>小川修夫）</a:t>
            </a:r>
            <a:endParaRPr kumimoji="1" lang="en-US" altLang="ja-JP" sz="1400" b="1" dirty="0">
              <a:solidFill>
                <a:schemeClr val="tx1"/>
              </a:solidFill>
              <a:latin typeface="+mn-ea"/>
            </a:endParaRPr>
          </a:p>
        </p:txBody>
      </p:sp>
      <p:sp>
        <p:nvSpPr>
          <p:cNvPr id="5" name="スライド番号プレースホルダー 4"/>
          <p:cNvSpPr>
            <a:spLocks noGrp="1"/>
          </p:cNvSpPr>
          <p:nvPr>
            <p:ph type="sldNum" sz="quarter" idx="12"/>
          </p:nvPr>
        </p:nvSpPr>
        <p:spPr/>
        <p:txBody>
          <a:bodyPr/>
          <a:lstStyle/>
          <a:p>
            <a:r>
              <a:rPr kumimoji="1" lang="en-US" altLang="ja-JP" dirty="0"/>
              <a:t>81</a:t>
            </a:r>
            <a:endParaRPr kumimoji="1" lang="ja-JP" altLang="en-US" dirty="0"/>
          </a:p>
        </p:txBody>
      </p:sp>
    </p:spTree>
    <p:extLst>
      <p:ext uri="{BB962C8B-B14F-4D97-AF65-F5344CB8AC3E}">
        <p14:creationId xmlns:p14="http://schemas.microsoft.com/office/powerpoint/2010/main" val="685678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太陽光、風力を極端に増やすと</a:t>
            </a:r>
            <a:br>
              <a:rPr lang="en-US"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br>
            <a:r>
              <a:rPr lang="ja-JP" altLang="ja-JP" sz="2800" i="1" dirty="0">
                <a:solidFill>
                  <a:schemeClr val="accent2">
                    <a:lumMod val="75000"/>
                  </a:schemeClr>
                </a:solidFill>
                <a:latin typeface="HGP創英角ﾎﾟｯﾌﾟ体" panose="040B0A00000000000000" pitchFamily="50" charset="-128"/>
                <a:ea typeface="HGP創英角ﾎﾟｯﾌﾟ体" panose="040B0A00000000000000" pitchFamily="50" charset="-128"/>
              </a:rPr>
              <a:t>共食いが起こり容量を増やせない</a:t>
            </a:r>
          </a:p>
        </p:txBody>
      </p:sp>
      <p:sp>
        <p:nvSpPr>
          <p:cNvPr id="3" name="コンテンツ プレースホルダー 2"/>
          <p:cNvSpPr>
            <a:spLocks noGrp="1"/>
          </p:cNvSpPr>
          <p:nvPr>
            <p:ph idx="1"/>
          </p:nvPr>
        </p:nvSpPr>
        <p:spPr>
          <a:xfrm>
            <a:off x="1475656" y="1916832"/>
            <a:ext cx="6408712" cy="4525963"/>
          </a:xfrm>
        </p:spPr>
        <p:txBody>
          <a:bodyPr>
            <a:normAutofit/>
          </a:bodyPr>
          <a:lstStyle/>
          <a:p>
            <a:r>
              <a:rPr lang="ja-JP" altLang="ja-JP" sz="2000" b="1" dirty="0"/>
              <a:t>太陽光、風力の発電設備を極端に増やすと電力需要が減った時に自らの発電を止めねばならない（共食い効果）</a:t>
            </a:r>
            <a:endParaRPr lang="ja-JP" altLang="ja-JP" sz="2000" dirty="0"/>
          </a:p>
          <a:p>
            <a:r>
              <a:rPr lang="ja-JP" altLang="ja-JP" sz="2000" b="1" dirty="0"/>
              <a:t>自然エネルギー利用の先進国であるスペインやドイツ</a:t>
            </a:r>
            <a:r>
              <a:rPr lang="ja-JP" altLang="en-US" sz="2000" b="1" dirty="0"/>
              <a:t>の例を見ると</a:t>
            </a:r>
            <a:r>
              <a:rPr lang="ja-JP" altLang="ja-JP" sz="2000" b="1" dirty="0"/>
              <a:t>太陽光、風力の発電量が</a:t>
            </a:r>
            <a:r>
              <a:rPr lang="en-US" altLang="ja-JP" sz="2000" b="1" dirty="0"/>
              <a:t>20%</a:t>
            </a:r>
            <a:r>
              <a:rPr lang="ja-JP" altLang="ja-JP" sz="2000" b="1" dirty="0"/>
              <a:t>近くにな</a:t>
            </a:r>
            <a:r>
              <a:rPr lang="ja-JP" altLang="en-US" sz="2000" b="1" dirty="0"/>
              <a:t>ると</a:t>
            </a:r>
            <a:r>
              <a:rPr lang="ja-JP" altLang="ja-JP" sz="2000" b="1" dirty="0"/>
              <a:t>共食いが</a:t>
            </a:r>
            <a:r>
              <a:rPr lang="ja-JP" altLang="en-US" sz="2000" b="1" dirty="0"/>
              <a:t>顕著になっている</a:t>
            </a:r>
            <a:endParaRPr lang="ja-JP" altLang="ja-JP" sz="2000" dirty="0"/>
          </a:p>
          <a:p>
            <a:r>
              <a:rPr lang="ja-JP" altLang="ja-JP" sz="2000" b="1" dirty="0"/>
              <a:t>島国の日本ではドイツやフランスのように近隣諸国との電力系統の連携がなく、余剰の電力を融通し合うことができない</a:t>
            </a:r>
            <a:r>
              <a:rPr lang="ja-JP" altLang="en-US" sz="2000" b="1" dirty="0"/>
              <a:t>環境にあるので共食いはもっとひどくなる　</a:t>
            </a:r>
            <a:r>
              <a:rPr lang="en-US" altLang="ja-JP" sz="1600" b="1" dirty="0"/>
              <a:t>(</a:t>
            </a:r>
            <a:r>
              <a:rPr lang="ja-JP" altLang="en-US" sz="1600" b="1" dirty="0"/>
              <a:t>次図　参照）</a:t>
            </a:r>
            <a:endParaRPr kumimoji="1" lang="ja-JP" altLang="en-US" sz="1600" dirty="0"/>
          </a:p>
        </p:txBody>
      </p:sp>
      <p:sp>
        <p:nvSpPr>
          <p:cNvPr id="4" name="スライド番号プレースホルダー 3"/>
          <p:cNvSpPr>
            <a:spLocks noGrp="1"/>
          </p:cNvSpPr>
          <p:nvPr>
            <p:ph type="sldNum" sz="quarter" idx="12"/>
          </p:nvPr>
        </p:nvSpPr>
        <p:spPr/>
        <p:txBody>
          <a:bodyPr/>
          <a:lstStyle/>
          <a:p>
            <a:fld id="{0BA1A07C-239A-484A-B19C-10937A2E68B8}" type="slidenum">
              <a:rPr kumimoji="1" lang="ja-JP" altLang="en-US" smtClean="0"/>
              <a:t>9</a:t>
            </a:fld>
            <a:endParaRPr kumimoji="1" lang="ja-JP" altLang="en-US"/>
          </a:p>
        </p:txBody>
      </p:sp>
    </p:spTree>
    <p:extLst>
      <p:ext uri="{BB962C8B-B14F-4D97-AF65-F5344CB8AC3E}">
        <p14:creationId xmlns:p14="http://schemas.microsoft.com/office/powerpoint/2010/main" val="39546627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26179</TotalTime>
  <Words>3574</Words>
  <Application>Microsoft Office PowerPoint</Application>
  <PresentationFormat>画面に合わせる (4:3)</PresentationFormat>
  <Paragraphs>644</Paragraphs>
  <Slides>81</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81</vt:i4>
      </vt:variant>
    </vt:vector>
  </HeadingPairs>
  <TitlesOfParts>
    <vt:vector size="89" baseType="lpstr">
      <vt:lpstr>HGP創英角ﾎﾟｯﾌﾟ体</vt:lpstr>
      <vt:lpstr>HG創英角ﾎﾟｯﾌﾟ体</vt:lpstr>
      <vt:lpstr>ＭＳ Ｐゴシック</vt:lpstr>
      <vt:lpstr>ＭＳ ゴシック</vt:lpstr>
      <vt:lpstr>Arial</vt:lpstr>
      <vt:lpstr>Calibri</vt:lpstr>
      <vt:lpstr>Wingdings</vt:lpstr>
      <vt:lpstr>Office ​​テーマ</vt:lpstr>
      <vt:lpstr>脱原発政策は国家を滅ぼし 国民を不幸にする！</vt:lpstr>
      <vt:lpstr>目次</vt:lpstr>
      <vt:lpstr>はじめに</vt:lpstr>
      <vt:lpstr>１．　電力安定供給の視点から  再生エネには限界がある　（安定供給）</vt:lpstr>
      <vt:lpstr>太陽光、風力の電気は不安定で 需要に応じた発電ができない</vt:lpstr>
      <vt:lpstr>PowerPoint プレゼンテーション</vt:lpstr>
      <vt:lpstr>不安定な太陽光、風力を補うため 火力、原子力の電気を必要とする</vt:lpstr>
      <vt:lpstr>PowerPoint プレゼンテーション</vt:lpstr>
      <vt:lpstr>太陽光、風力を極端に増やすと 共食いが起こり容量を増やせない</vt:lpstr>
      <vt:lpstr>PowerPoint プレゼンテーション</vt:lpstr>
      <vt:lpstr>太陽光、風力は自らの設備を造るのに 大量のエネルギーを必要とする</vt:lpstr>
      <vt:lpstr>PowerPoint プレゼンテーション</vt:lpstr>
      <vt:lpstr>２．　地球温暖化対策の柱として 原子力発電は不可欠である　（温暖化対策)</vt:lpstr>
      <vt:lpstr>PowerPoint プレゼンテーション</vt:lpstr>
      <vt:lpstr>太陽光、風力はクリーンと言われるが 火力への依存で温室効果ガスは削減できない</vt:lpstr>
      <vt:lpstr>PowerPoint プレゼンテーション</vt:lpstr>
      <vt:lpstr>温暖化対策の切り札は温暖化ガス発生が 極少の原子力発電しかない</vt:lpstr>
      <vt:lpstr>PowerPoint プレゼンテーション</vt:lpstr>
      <vt:lpstr>３．　脱原発・再エネ全面依存は 国民負担の増大で国民生活を脅かす （経済性)</vt:lpstr>
      <vt:lpstr>太陽光、風力の発電コストは高く、 再エネ賦課金なしでは採算が取れない</vt:lpstr>
      <vt:lpstr>PowerPoint プレゼンテーション</vt:lpstr>
      <vt:lpstr>再エネ賦課金は現状でも過大であり 国民負担は今後とも極端に増大する</vt:lpstr>
      <vt:lpstr>PowerPoint プレゼンテーション</vt:lpstr>
      <vt:lpstr>原発停止に伴い化石燃料の大量輸入で 貴重な国富が流出している</vt:lpstr>
      <vt:lpstr>PowerPoint プレゼンテーション</vt:lpstr>
      <vt:lpstr>脱原発・再エネ依存は国民生活を脅かす のみならず国家経済を破綻させる</vt:lpstr>
      <vt:lpstr>PowerPoint プレゼンテーション</vt:lpstr>
      <vt:lpstr>４．　我が国のエネルギー安全保障上　 原子力の利用は欠かせない　（安全保障)</vt:lpstr>
      <vt:lpstr>エネルギー資源を全面輸入に頼る 日本のエネルギー自給率は現状僅か7.4%</vt:lpstr>
      <vt:lpstr>PowerPoint プレゼンテーション</vt:lpstr>
      <vt:lpstr>PowerPoint プレゼンテーション</vt:lpstr>
      <vt:lpstr>1978年石油危機に味わった無資源国の悲哀 を思い起こし万全の備えをとるべき</vt:lpstr>
      <vt:lpstr>PowerPoint プレゼンテーション</vt:lpstr>
      <vt:lpstr>エネルギー安全保障は国家安全保障に 直結していることを肝に銘ずるべき</vt:lpstr>
      <vt:lpstr>PowerPoint プレゼンテーション</vt:lpstr>
      <vt:lpstr>５．　安全リスクゼロの追求は 国民を幸福にできない　（原子力安全)</vt:lpstr>
      <vt:lpstr>東電福島第一原子力発電所事故反省の原点に立って 原子力安全性の追求と万全な安全対策の実施は 原子力リスクを極少にしている</vt:lpstr>
      <vt:lpstr>PowerPoint プレゼンテーション</vt:lpstr>
      <vt:lpstr>PowerPoint プレゼンテーション</vt:lpstr>
      <vt:lpstr>東電福島第一原子力発電所事故による被曝死亡者ゼロで あったが15万人以上の長期強制避難者を出してしまった</vt:lpstr>
      <vt:lpstr>PowerPoint プレゼンテーション</vt:lpstr>
      <vt:lpstr>PowerPoint プレゼンテーション</vt:lpstr>
      <vt:lpstr>脱原発のリスクと原子力利用のベネフィットを 的確に評価し現実に即した判断をすべき</vt:lpstr>
      <vt:lpstr>６．　核燃料サイクルにより日本のエネルギーは 盤石に　(Pu利用）</vt:lpstr>
      <vt:lpstr>なぜ使用済燃料を再処理するのか</vt:lpstr>
      <vt:lpstr>PowerPoint プレゼンテーション</vt:lpstr>
      <vt:lpstr>核燃料サイクル　再処理によるＰｕ利用</vt:lpstr>
      <vt:lpstr>核燃料の有効利用１　プルサーマルの軽水炉活用</vt:lpstr>
      <vt:lpstr>核燃料の有効利用２　高速炉での活用</vt:lpstr>
      <vt:lpstr>直接処分とガラス固化処分</vt:lpstr>
      <vt:lpstr>ガラス固化処分と直接処分　処分場体積と属性比較</vt:lpstr>
      <vt:lpstr>7．　高レベル放射性廃棄物は地中深く 安全に処分する　（廃棄物処分）</vt:lpstr>
      <vt:lpstr>再処理廃液の高レベル廃棄物は ガラス体に溶かし安定化処理する</vt:lpstr>
      <vt:lpstr>ガラス固化体は 安定した深い地層に安全に埋設</vt:lpstr>
      <vt:lpstr>PowerPoint プレゼンテーション</vt:lpstr>
      <vt:lpstr>PowerPoint プレゼンテーション</vt:lpstr>
      <vt:lpstr>ガラス固化体の放射能は当初は高いが 長期埋設後には低レベル廃棄物並みの放射能に</vt:lpstr>
      <vt:lpstr>PowerPoint プレゼンテーション</vt:lpstr>
      <vt:lpstr>日本列島にはガラス固化体の地層処分に 適した場所が多くある </vt:lpstr>
      <vt:lpstr>高レベル廃棄物処分地選定プロセス</vt:lpstr>
      <vt:lpstr>地層処分候補地の科学的特性マップ</vt:lpstr>
      <vt:lpstr>8．　我が国の産業基盤維持のため、 原子力産業の発展はゆるがせない　（産業基盤)</vt:lpstr>
      <vt:lpstr>原発の設計、建設、運転保守の経験の喪失は 原子力産業の停滞につながる</vt:lpstr>
      <vt:lpstr>PowerPoint プレゼンテーション</vt:lpstr>
      <vt:lpstr>原子力産業の没落は 日本の産業基盤の衰退に直結</vt:lpstr>
      <vt:lpstr>PowerPoint プレゼンテーション</vt:lpstr>
      <vt:lpstr>日本の産業は韓国や中国等の産業技術に 席巻される</vt:lpstr>
      <vt:lpstr>９．　原子力指向の世界的潮流の中で 取り残されてよいのか　（世界的潮流)</vt:lpstr>
      <vt:lpstr> 世界の潮流 2030年と2050年の原子力発電予測 </vt:lpstr>
      <vt:lpstr>欧米先進国の原子力開発は停滞気味と言われるが アジア諸国を中心に原子力推進の潮流は強い</vt:lpstr>
      <vt:lpstr>原子力発電所の建設は続く</vt:lpstr>
      <vt:lpstr>中国、ロシア、インド、韓国等で 原発の新規建設が目白押しである</vt:lpstr>
      <vt:lpstr>１０．　日本のエネルギーの未来は　（原子力あるのみ）</vt:lpstr>
      <vt:lpstr>1970年代の石油危機は 原子力の備えができたから乗り越えられた</vt:lpstr>
      <vt:lpstr>PowerPoint プレゼンテーション</vt:lpstr>
      <vt:lpstr>現在の原子力発電の窮状</vt:lpstr>
      <vt:lpstr>21世紀中葉以降も原子力が柱</vt:lpstr>
      <vt:lpstr>PowerPoint プレゼンテーション</vt:lpstr>
      <vt:lpstr>22世紀のゼロ・エミッションは原子力なしでは不可能</vt:lpstr>
      <vt:lpstr>PowerPoint プレゼンテーション</vt:lpstr>
      <vt:lpstr>あとがき</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2018年1月19日に小川様より 送付いただいた富士山写真 (撮影日時順)</dc:title>
  <dc:creator>Odera_Mitsutoshi</dc:creator>
  <cp:lastModifiedBy>齋藤健彌</cp:lastModifiedBy>
  <cp:revision>255</cp:revision>
  <cp:lastPrinted>2018-02-20T03:51:36Z</cp:lastPrinted>
  <dcterms:created xsi:type="dcterms:W3CDTF">2018-01-19T23:25:07Z</dcterms:created>
  <dcterms:modified xsi:type="dcterms:W3CDTF">2018-02-21T06:43:58Z</dcterms:modified>
</cp:coreProperties>
</file>